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84" r:id="rId3"/>
    <p:sldId id="262" r:id="rId4"/>
    <p:sldId id="259" r:id="rId5"/>
    <p:sldId id="283" r:id="rId6"/>
    <p:sldId id="260" r:id="rId7"/>
    <p:sldId id="285" r:id="rId8"/>
    <p:sldId id="286" r:id="rId9"/>
    <p:sldId id="287" r:id="rId10"/>
    <p:sldId id="288" r:id="rId11"/>
    <p:sldId id="289" r:id="rId12"/>
    <p:sldId id="290" r:id="rId13"/>
    <p:sldId id="291" r:id="rId14"/>
    <p:sldId id="292" r:id="rId15"/>
    <p:sldId id="293" r:id="rId16"/>
    <p:sldId id="294" r:id="rId17"/>
    <p:sldId id="261" r:id="rId18"/>
    <p:sldId id="273" r:id="rId19"/>
    <p:sldId id="272" r:id="rId20"/>
    <p:sldId id="274" r:id="rId21"/>
    <p:sldId id="276" r:id="rId22"/>
    <p:sldId id="275" r:id="rId23"/>
    <p:sldId id="277" r:id="rId24"/>
    <p:sldId id="278" r:id="rId25"/>
    <p:sldId id="279" r:id="rId26"/>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60"/>
  </p:normalViewPr>
  <p:slideViewPr>
    <p:cSldViewPr>
      <p:cViewPr varScale="1">
        <p:scale>
          <a:sx n="86" d="100"/>
          <a:sy n="86" d="100"/>
        </p:scale>
        <p:origin x="-147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Ref idx="1002">
        <a:schemeClr val="bg2"/>
      </p:bgRef>
    </p:bg>
    <p:spTree>
      <p:nvGrpSpPr>
        <p:cNvPr id="1" name=""/>
        <p:cNvGrpSpPr/>
        <p:nvPr/>
      </p:nvGrpSpPr>
      <p:grpSpPr>
        <a:xfrm>
          <a:off x="0" y="0"/>
          <a:ext cx="0" cy="0"/>
          <a:chOff x="0" y="0"/>
          <a:chExt cx="0" cy="0"/>
        </a:xfrm>
      </p:grpSpPr>
      <p:sp>
        <p:nvSpPr>
          <p:cNvPr id="9" name="Tytuł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l-PL" smtClean="0"/>
              <a:t>Kliknij, aby edytować styl</a:t>
            </a:r>
            <a:endParaRPr kumimoji="0" lang="en-US"/>
          </a:p>
        </p:txBody>
      </p:sp>
      <p:sp>
        <p:nvSpPr>
          <p:cNvPr id="17" name="Podtytuł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30" name="Symbol zastępczy daty 29"/>
          <p:cNvSpPr>
            <a:spLocks noGrp="1"/>
          </p:cNvSpPr>
          <p:nvPr>
            <p:ph type="dt" sz="half" idx="10"/>
          </p:nvPr>
        </p:nvSpPr>
        <p:spPr/>
        <p:txBody>
          <a:bodyPr/>
          <a:lstStyle/>
          <a:p>
            <a:fld id="{11B9C2F2-72B4-4E3A-9DE5-754D1ACEE780}" type="datetimeFigureOut">
              <a:rPr lang="pl-PL" smtClean="0"/>
              <a:pPr/>
              <a:t>2015-04-26</a:t>
            </a:fld>
            <a:endParaRPr lang="pl-PL"/>
          </a:p>
        </p:txBody>
      </p:sp>
      <p:sp>
        <p:nvSpPr>
          <p:cNvPr id="19" name="Symbol zastępczy stopki 18"/>
          <p:cNvSpPr>
            <a:spLocks noGrp="1"/>
          </p:cNvSpPr>
          <p:nvPr>
            <p:ph type="ftr" sz="quarter" idx="11"/>
          </p:nvPr>
        </p:nvSpPr>
        <p:spPr/>
        <p:txBody>
          <a:bodyPr/>
          <a:lstStyle/>
          <a:p>
            <a:endParaRPr lang="pl-PL"/>
          </a:p>
        </p:txBody>
      </p:sp>
      <p:sp>
        <p:nvSpPr>
          <p:cNvPr id="27" name="Symbol zastępczy numeru slajdu 26"/>
          <p:cNvSpPr>
            <a:spLocks noGrp="1"/>
          </p:cNvSpPr>
          <p:nvPr>
            <p:ph type="sldNum" sz="quarter" idx="12"/>
          </p:nvPr>
        </p:nvSpPr>
        <p:spPr/>
        <p:txBody>
          <a:bodyPr/>
          <a:lstStyle/>
          <a:p>
            <a:fld id="{A939E341-046F-415E-8441-C3D46CE127D7}"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11B9C2F2-72B4-4E3A-9DE5-754D1ACEE780}" type="datetimeFigureOut">
              <a:rPr lang="pl-PL" smtClean="0"/>
              <a:pPr/>
              <a:t>2015-04-26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939E341-046F-415E-8441-C3D46CE127D7}"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914401"/>
            <a:ext cx="2057400" cy="5211763"/>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914401"/>
            <a:ext cx="6019800" cy="5211763"/>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11B9C2F2-72B4-4E3A-9DE5-754D1ACEE780}" type="datetimeFigureOut">
              <a:rPr lang="pl-PL" smtClean="0"/>
              <a:pPr/>
              <a:t>2015-04-26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939E341-046F-415E-8441-C3D46CE127D7}"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11B9C2F2-72B4-4E3A-9DE5-754D1ACEE780}" type="datetimeFigureOut">
              <a:rPr lang="pl-PL" smtClean="0"/>
              <a:pPr/>
              <a:t>2015-04-26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939E341-046F-415E-8441-C3D46CE127D7}"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p>
            <a:fld id="{11B9C2F2-72B4-4E3A-9DE5-754D1ACEE780}" type="datetimeFigureOut">
              <a:rPr lang="pl-PL" smtClean="0"/>
              <a:pPr/>
              <a:t>2015-04-26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939E341-046F-415E-8441-C3D46CE127D7}"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229600" cy="1143000"/>
          </a:xfrm>
        </p:spPr>
        <p:txBody>
          <a:bodyPr/>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11B9C2F2-72B4-4E3A-9DE5-754D1ACEE780}" type="datetimeFigureOut">
              <a:rPr lang="pl-PL" smtClean="0"/>
              <a:pPr/>
              <a:t>2015-04-26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939E341-046F-415E-8441-C3D46CE127D7}"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229600" cy="1143000"/>
          </a:xfrm>
        </p:spPr>
        <p:txBody>
          <a:bodyPr tIns="45720" anchor="b"/>
          <a:lstStyle>
            <a:lvl1pPr>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p>
            <a:fld id="{11B9C2F2-72B4-4E3A-9DE5-754D1ACEE780}" type="datetimeFigureOut">
              <a:rPr lang="pl-PL" smtClean="0"/>
              <a:pPr/>
              <a:t>2015-04-26</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A939E341-046F-415E-8441-C3D46CE127D7}"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11B9C2F2-72B4-4E3A-9DE5-754D1ACEE780}" type="datetimeFigureOut">
              <a:rPr lang="pl-PL" smtClean="0"/>
              <a:pPr/>
              <a:t>2015-04-26</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A939E341-046F-415E-8441-C3D46CE127D7}"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11B9C2F2-72B4-4E3A-9DE5-754D1ACEE780}" type="datetimeFigureOut">
              <a:rPr lang="pl-PL" smtClean="0"/>
              <a:pPr/>
              <a:t>2015-04-26</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A939E341-046F-415E-8441-C3D46CE127D7}"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11B9C2F2-72B4-4E3A-9DE5-754D1ACEE780}" type="datetimeFigureOut">
              <a:rPr lang="pl-PL" smtClean="0"/>
              <a:pPr/>
              <a:t>2015-04-26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939E341-046F-415E-8441-C3D46CE127D7}"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9" name="Prostokąt ze ściętym i zaokrąglonym rogi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ójkąt prostokątny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ytuł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l-PL" smtClean="0"/>
              <a:t>Kliknij, aby edytować styl</a:t>
            </a:r>
            <a:endParaRPr kumimoji="0" lang="en-US"/>
          </a:p>
        </p:txBody>
      </p:sp>
      <p:sp>
        <p:nvSpPr>
          <p:cNvPr id="4" name="Symbol zastępczy tekstu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11B9C2F2-72B4-4E3A-9DE5-754D1ACEE780}" type="datetimeFigureOut">
              <a:rPr lang="pl-PL" smtClean="0"/>
              <a:pPr/>
              <a:t>2015-04-26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a:xfrm>
            <a:off x="8077200" y="6356350"/>
            <a:ext cx="609600" cy="365125"/>
          </a:xfrm>
        </p:spPr>
        <p:txBody>
          <a:bodyPr/>
          <a:lstStyle/>
          <a:p>
            <a:fld id="{A939E341-046F-415E-8441-C3D46CE127D7}" type="slidenum">
              <a:rPr lang="pl-PL" smtClean="0"/>
              <a:pPr/>
              <a:t>‹#›</a:t>
            </a:fld>
            <a:endParaRPr lang="pl-PL"/>
          </a:p>
        </p:txBody>
      </p:sp>
      <p:sp>
        <p:nvSpPr>
          <p:cNvPr id="3" name="Symbol zastępczy obrazu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l-PL" smtClean="0"/>
              <a:t>Kliknij ikonę, aby dodać obraz</a:t>
            </a:r>
            <a:endParaRPr kumimoji="0" lang="en-US" dirty="0"/>
          </a:p>
        </p:txBody>
      </p:sp>
      <p:sp>
        <p:nvSpPr>
          <p:cNvPr id="10" name="Dowolny kształt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Dowolny kształt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Dowolny kształt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Dowolny kształt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ymbol zastępczy tytułu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1B9C2F2-72B4-4E3A-9DE5-754D1ACEE780}" type="datetimeFigureOut">
              <a:rPr lang="pl-PL" smtClean="0"/>
              <a:pPr/>
              <a:t>2015-04-26</a:t>
            </a:fld>
            <a:endParaRPr lang="pl-PL"/>
          </a:p>
        </p:txBody>
      </p:sp>
      <p:sp>
        <p:nvSpPr>
          <p:cNvPr id="22" name="Symbol zastępczy stopki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l-PL"/>
          </a:p>
        </p:txBody>
      </p:sp>
      <p:sp>
        <p:nvSpPr>
          <p:cNvPr id="18" name="Symbol zastępczy numeru slajd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939E341-046F-415E-8441-C3D46CE127D7}" type="slidenum">
              <a:rPr lang="pl-PL" smtClean="0"/>
              <a:pPr/>
              <a:t>‹#›</a:t>
            </a:fld>
            <a:endParaRPr lang="pl-PL"/>
          </a:p>
        </p:txBody>
      </p:sp>
      <p:grpSp>
        <p:nvGrpSpPr>
          <p:cNvPr id="2" name="Grupa 1"/>
          <p:cNvGrpSpPr/>
          <p:nvPr/>
        </p:nvGrpSpPr>
        <p:grpSpPr>
          <a:xfrm>
            <a:off x="-19017" y="202408"/>
            <a:ext cx="9180548" cy="649224"/>
            <a:chOff x="-19045" y="216550"/>
            <a:chExt cx="9180548" cy="649224"/>
          </a:xfrm>
        </p:grpSpPr>
        <p:sp>
          <p:nvSpPr>
            <p:cNvPr id="12" name="Dowolny kształt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Dowolny kształt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pl.wikipedia.org/w/index.php?title=Poszerzenie_ci%C5%9Bnieniowe&amp;action=edit&amp;redlink=1" TargetMode="External"/><Relationship Id="rId3" Type="http://schemas.openxmlformats.org/officeDocument/2006/relationships/hyperlink" Target="http://pl.wikipedia.org/wiki/Wy%C5%82adowanie_jarzeniowe" TargetMode="External"/><Relationship Id="rId7" Type="http://schemas.openxmlformats.org/officeDocument/2006/relationships/hyperlink" Target="http://pl.wikipedia.org/wiki/Widmo_(spektroskopia)" TargetMode="External"/><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hyperlink" Target="http://pl.wikipedia.org/wiki/Pr%C4%85d_elektryczny" TargetMode="External"/><Relationship Id="rId11" Type="http://schemas.openxmlformats.org/officeDocument/2006/relationships/hyperlink" Target="http://pl.wikipedia.org/wiki/Tworzywa_sztuczne" TargetMode="External"/><Relationship Id="rId5" Type="http://schemas.openxmlformats.org/officeDocument/2006/relationships/hyperlink" Target="http://pl.wikipedia.org/wiki/Napi%C4%99cie_elektryczne" TargetMode="External"/><Relationship Id="rId10" Type="http://schemas.openxmlformats.org/officeDocument/2006/relationships/hyperlink" Target="http://pl.wikipedia.org/wiki/Oparzenie" TargetMode="External"/><Relationship Id="rId4" Type="http://schemas.openxmlformats.org/officeDocument/2006/relationships/hyperlink" Target="http://pl.wikipedia.org/wiki/%C5%81uk_elektryczny" TargetMode="External"/><Relationship Id="rId9" Type="http://schemas.openxmlformats.org/officeDocument/2006/relationships/hyperlink" Target="http://pl.wikipedia.org/wiki/Ultrafiolet"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pl.wikipedia.org/wiki/Luminofor" TargetMode="External"/><Relationship Id="rId7" Type="http://schemas.openxmlformats.org/officeDocument/2006/relationships/hyperlink" Target="http://pl.wikipedia.org/wiki/Sprawno%C5%9B%C4%87" TargetMode="External"/><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hyperlink" Target="http://pl.wikipedia.org/wiki/Widmo_emisyjne" TargetMode="External"/><Relationship Id="rId5" Type="http://schemas.openxmlformats.org/officeDocument/2006/relationships/hyperlink" Target="http://pl.wikipedia.org/wiki/S%C5%82o%C5%84ce#obserwacje" TargetMode="External"/><Relationship Id="rId4" Type="http://schemas.openxmlformats.org/officeDocument/2006/relationships/hyperlink" Target="http://pl.wikipedia.org/wiki/Barwa_czerwon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pl.wikipedia.org/wiki/Wat" TargetMode="External"/><Relationship Id="rId2" Type="http://schemas.openxmlformats.org/officeDocument/2006/relationships/slide" Target="slide3.xml"/><Relationship Id="rId1" Type="http://schemas.openxmlformats.org/officeDocument/2006/relationships/slideLayout" Target="../slideLayouts/slideLayout1.xml"/><Relationship Id="rId5" Type="http://schemas.openxmlformats.org/officeDocument/2006/relationships/hyperlink" Target="http://pl.wikipedia.org/wiki/Poliw%C4%99glany" TargetMode="External"/><Relationship Id="rId4" Type="http://schemas.openxmlformats.org/officeDocument/2006/relationships/hyperlink" Target="http://pl.wikipedia.org/wiki/Tworzywa_sztuczne"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pl.wikipedia.org/wiki/Zjawisko_stroboskopowe" TargetMode="External"/><Relationship Id="rId3" Type="http://schemas.openxmlformats.org/officeDocument/2006/relationships/hyperlink" Target="http://pl.wikipedia.org/wiki/Opornik" TargetMode="External"/><Relationship Id="rId7" Type="http://schemas.openxmlformats.org/officeDocument/2006/relationships/hyperlink" Target="http://pl.wikipedia.org/wiki/Lampa_metalohalogenkowa" TargetMode="External"/><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hyperlink" Target="http://pl.wikipedia.org/wiki/Lampa_sodowa" TargetMode="External"/><Relationship Id="rId11" Type="http://schemas.openxmlformats.org/officeDocument/2006/relationships/hyperlink" Target="http://pl.wikipedia.org/wiki/Lumen" TargetMode="External"/><Relationship Id="rId5" Type="http://schemas.openxmlformats.org/officeDocument/2006/relationships/hyperlink" Target="http://pl.wikipedia.org/wiki/Skuteczno%C5%9B%C4%87_%C5%9Bwietlna" TargetMode="External"/><Relationship Id="rId10" Type="http://schemas.openxmlformats.org/officeDocument/2006/relationships/hyperlink" Target="http://pl.wikipedia.org/wiki/Wat" TargetMode="External"/><Relationship Id="rId4" Type="http://schemas.openxmlformats.org/officeDocument/2006/relationships/hyperlink" Target="http://pl.wikipedia.org/wiki/Rezystancja" TargetMode="External"/><Relationship Id="rId9" Type="http://schemas.openxmlformats.org/officeDocument/2006/relationships/hyperlink" Target="http://pl.wikipedia.org/wiki/%C5%9Awietl%C3%B3wka"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slide" Target="slide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pl.wikipedia.org/wiki/Wsp%C3%B3%C5%82czynnik_oddawania_barw" TargetMode="External"/><Relationship Id="rId13" Type="http://schemas.openxmlformats.org/officeDocument/2006/relationships/hyperlink" Target="http://pl.wikipedia.org/wiki/Atmosfera_fizyczna" TargetMode="External"/><Relationship Id="rId3" Type="http://schemas.openxmlformats.org/officeDocument/2006/relationships/hyperlink" Target="http://pl.wikipedia.org/wiki/Lampa_%C5%82ukowa" TargetMode="External"/><Relationship Id="rId7" Type="http://schemas.openxmlformats.org/officeDocument/2006/relationships/hyperlink" Target="http://pl.wikipedia.org/wiki/S%C5%82o%C5%84ce" TargetMode="External"/><Relationship Id="rId12" Type="http://schemas.openxmlformats.org/officeDocument/2006/relationships/hyperlink" Target="http://pl.wikipedia.org/wiki/Wolfram" TargetMode="External"/><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hyperlink" Target="http://pl.wikipedia.org/wiki/%C5%9Awiat%C5%82o" TargetMode="External"/><Relationship Id="rId11" Type="http://schemas.openxmlformats.org/officeDocument/2006/relationships/hyperlink" Target="http://pl.wikipedia.org/wiki/Ksenonowa_lampa_%C5%82ukowa#cite_note-XBO-1" TargetMode="External"/><Relationship Id="rId5" Type="http://schemas.openxmlformats.org/officeDocument/2006/relationships/hyperlink" Target="http://pl.wikipedia.org/wiki/Ksenon" TargetMode="External"/><Relationship Id="rId15" Type="http://schemas.openxmlformats.org/officeDocument/2006/relationships/hyperlink" Target="http://pl.wikipedia.org/wiki/Pr%C4%85d_sta%C5%82y" TargetMode="External"/><Relationship Id="rId10" Type="http://schemas.openxmlformats.org/officeDocument/2006/relationships/hyperlink" Target="http://pl.wikipedia.org/wiki/Projektor_filmowy" TargetMode="External"/><Relationship Id="rId4" Type="http://schemas.openxmlformats.org/officeDocument/2006/relationships/hyperlink" Target="http://pl.wikipedia.org/wiki/Wy%C5%82adowanie_elektryczne" TargetMode="External"/><Relationship Id="rId9" Type="http://schemas.openxmlformats.org/officeDocument/2006/relationships/hyperlink" Target="http://pl.wikipedia.org/wiki/Wat" TargetMode="External"/><Relationship Id="rId14" Type="http://schemas.openxmlformats.org/officeDocument/2006/relationships/hyperlink" Target="http://pl.wikipedia.org/wiki/Jonizacja"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 Target="slide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slide" Target="slide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slide" Target="slide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slide" Target="slide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slide" Target="slide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 Target="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hyperlink" Target="http://pl.wikipedia.org/wiki/Neon_(pierwiastek)" TargetMode="External"/><Relationship Id="rId13" Type="http://schemas.openxmlformats.org/officeDocument/2006/relationships/hyperlink" Target="http://pl.wikipedia.org/wiki/Humphry_Davy" TargetMode="External"/><Relationship Id="rId3" Type="http://schemas.openxmlformats.org/officeDocument/2006/relationships/hyperlink" Target="http://pl.wikipedia.org/wiki/%C5%9Awiat%C5%82o" TargetMode="External"/><Relationship Id="rId7" Type="http://schemas.openxmlformats.org/officeDocument/2006/relationships/hyperlink" Target="http://pl.wikipedia.org/wiki/Gaz" TargetMode="External"/><Relationship Id="rId12" Type="http://schemas.openxmlformats.org/officeDocument/2006/relationships/hyperlink" Target="http://pl.wikipedia.org/wiki/Rt%C4%99%C4%87" TargetMode="External"/><Relationship Id="rId2" Type="http://schemas.openxmlformats.org/officeDocument/2006/relationships/slide" Target="slide3.xml"/><Relationship Id="rId16" Type="http://schemas.openxmlformats.org/officeDocument/2006/relationships/hyperlink" Target="http://pl.wikipedia.org/wiki/Dysk_Faradaya" TargetMode="External"/><Relationship Id="rId1" Type="http://schemas.openxmlformats.org/officeDocument/2006/relationships/slideLayout" Target="../slideLayouts/slideLayout1.xml"/><Relationship Id="rId6" Type="http://schemas.openxmlformats.org/officeDocument/2006/relationships/hyperlink" Target="http://pl.wikipedia.org/wiki/Elektroda" TargetMode="External"/><Relationship Id="rId11" Type="http://schemas.openxmlformats.org/officeDocument/2006/relationships/hyperlink" Target="http://pl.wikipedia.org/wiki/S%C3%B3d" TargetMode="External"/><Relationship Id="rId5" Type="http://schemas.openxmlformats.org/officeDocument/2006/relationships/hyperlink" Target="http://pl.wikipedia.org/wiki/Pr%C4%85d_elektryczny" TargetMode="External"/><Relationship Id="rId15" Type="http://schemas.openxmlformats.org/officeDocument/2006/relationships/hyperlink" Target="http://pl.wikipedia.org/wiki/Michael_Faraday" TargetMode="External"/><Relationship Id="rId10" Type="http://schemas.openxmlformats.org/officeDocument/2006/relationships/hyperlink" Target="http://pl.wikipedia.org/wiki/Ksenon" TargetMode="External"/><Relationship Id="rId4" Type="http://schemas.openxmlformats.org/officeDocument/2006/relationships/hyperlink" Target="http://pl.wikipedia.org/wiki/%C5%81uk_elektryczny" TargetMode="External"/><Relationship Id="rId9" Type="http://schemas.openxmlformats.org/officeDocument/2006/relationships/hyperlink" Target="http://pl.wikipedia.org/wiki/Argon" TargetMode="External"/><Relationship Id="rId14" Type="http://schemas.openxmlformats.org/officeDocument/2006/relationships/hyperlink" Target="http://pl.wikipedia.org/wiki/Bateria_ogniw"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pl.wikipedia.org/wiki/Luminancja" TargetMode="External"/><Relationship Id="rId13" Type="http://schemas.openxmlformats.org/officeDocument/2006/relationships/hyperlink" Target="http://pl.wikipedia.org/wiki/Tlen" TargetMode="External"/><Relationship Id="rId3" Type="http://schemas.openxmlformats.org/officeDocument/2006/relationships/hyperlink" Target="http://pl.wikipedia.org/wiki/Pawe%C5%82_Jab%C5%82oczkow" TargetMode="External"/><Relationship Id="rId7" Type="http://schemas.openxmlformats.org/officeDocument/2006/relationships/hyperlink" Target="http://pl.wikipedia.org/wiki/Wolfram" TargetMode="External"/><Relationship Id="rId12" Type="http://schemas.openxmlformats.org/officeDocument/2006/relationships/hyperlink" Target="http://pl.wikipedia.org/wiki/Lampa_wy%C5%82adowcza" TargetMode="External"/><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hyperlink" Target="http://pl.wikipedia.org/wiki/Ksenonowa_lampa_%C5%82ukowa" TargetMode="External"/><Relationship Id="rId11" Type="http://schemas.openxmlformats.org/officeDocument/2006/relationships/hyperlink" Target="http://pl.wikipedia.org/wiki/Mikroskop_fluorescencyjny" TargetMode="External"/><Relationship Id="rId5" Type="http://schemas.openxmlformats.org/officeDocument/2006/relationships/hyperlink" Target="http://pl.wikipedia.org/wiki/%C5%BBar%C3%B3wka" TargetMode="External"/><Relationship Id="rId15" Type="http://schemas.openxmlformats.org/officeDocument/2006/relationships/hyperlink" Target="http://pl.wikipedia.org/wiki/Utlenianie" TargetMode="External"/><Relationship Id="rId10" Type="http://schemas.openxmlformats.org/officeDocument/2006/relationships/hyperlink" Target="http://pl.wikipedia.org/wiki/Ultrafiolet" TargetMode="External"/><Relationship Id="rId4" Type="http://schemas.openxmlformats.org/officeDocument/2006/relationships/hyperlink" Target="http://pl.wikipedia.org/wiki/Spalanie" TargetMode="External"/><Relationship Id="rId9" Type="http://schemas.openxmlformats.org/officeDocument/2006/relationships/hyperlink" Target="http://pl.wikipedia.org/wiki/IMAX" TargetMode="External"/><Relationship Id="rId14" Type="http://schemas.openxmlformats.org/officeDocument/2006/relationships/hyperlink" Target="http://pl.wikipedia.org/wiki/Elektroda"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pl.wikipedia.org/wiki/Wy%C5%82adowanie_jarzeniowe" TargetMode="External"/><Relationship Id="rId13" Type="http://schemas.openxmlformats.org/officeDocument/2006/relationships/hyperlink" Target="http://pl.wikipedia.org/wiki/Elektroda" TargetMode="External"/><Relationship Id="rId3" Type="http://schemas.openxmlformats.org/officeDocument/2006/relationships/hyperlink" Target="http://pl.wikipedia.org/wiki/Lampa_wy%C5%82adowcza" TargetMode="External"/><Relationship Id="rId7" Type="http://schemas.openxmlformats.org/officeDocument/2006/relationships/hyperlink" Target="http://pl.wikipedia.org/wiki/%C5%9Awietl%C3%B3wka" TargetMode="External"/><Relationship Id="rId12" Type="http://schemas.openxmlformats.org/officeDocument/2006/relationships/hyperlink" Target="http://pl.wikipedia.org/wiki/Szk%C5%82o_kwarcowe" TargetMode="External"/><Relationship Id="rId2" Type="http://schemas.openxmlformats.org/officeDocument/2006/relationships/slide" Target="slide3.xml"/><Relationship Id="rId16" Type="http://schemas.openxmlformats.org/officeDocument/2006/relationships/hyperlink" Target="http://pl.wikipedia.org/wiki/Wolt" TargetMode="External"/><Relationship Id="rId1" Type="http://schemas.openxmlformats.org/officeDocument/2006/relationships/slideLayout" Target="../slideLayouts/slideLayout1.xml"/><Relationship Id="rId6" Type="http://schemas.openxmlformats.org/officeDocument/2006/relationships/hyperlink" Target="http://pl.wikipedia.org/wiki/Rt%C4%99%C4%87" TargetMode="External"/><Relationship Id="rId11" Type="http://schemas.openxmlformats.org/officeDocument/2006/relationships/hyperlink" Target="http://pl.wikipedia.org/wiki/Jarznik" TargetMode="External"/><Relationship Id="rId5" Type="http://schemas.openxmlformats.org/officeDocument/2006/relationships/hyperlink" Target="http://pl.wikipedia.org/wiki/Wy%C5%82adowanie_elektryczne" TargetMode="External"/><Relationship Id="rId15" Type="http://schemas.openxmlformats.org/officeDocument/2006/relationships/hyperlink" Target="http://pl.wikipedia.org/wiki/Temperatura_pokojowa" TargetMode="External"/><Relationship Id="rId10" Type="http://schemas.openxmlformats.org/officeDocument/2006/relationships/hyperlink" Target="http://pl.wikipedia.org/w/index.php?title=Peter_Cooper_Hewitt&amp;action=edit&amp;redlink=1" TargetMode="External"/><Relationship Id="rId4" Type="http://schemas.openxmlformats.org/officeDocument/2006/relationships/hyperlink" Target="http://pl.wikipedia.org/wiki/%C5%9Awiat%C5%82o" TargetMode="External"/><Relationship Id="rId9" Type="http://schemas.openxmlformats.org/officeDocument/2006/relationships/hyperlink" Target="http://pl.wikipedia.org/wiki/%C5%81uk_elektryczny" TargetMode="External"/><Relationship Id="rId14" Type="http://schemas.openxmlformats.org/officeDocument/2006/relationships/hyperlink" Target="http://pl.wikipedia.org/wiki/Arg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539552" y="3429000"/>
            <a:ext cx="7854696" cy="1752600"/>
          </a:xfrm>
        </p:spPr>
        <p:txBody>
          <a:bodyPr>
            <a:normAutofit/>
          </a:bodyPr>
          <a:lstStyle/>
          <a:p>
            <a:pPr algn="ctr">
              <a:lnSpc>
                <a:spcPct val="120000"/>
              </a:lnSpc>
            </a:pPr>
            <a:r>
              <a:rPr lang="pl-PL" dirty="0" smtClean="0"/>
              <a:t>Derkacz Mateusz</a:t>
            </a:r>
            <a:endParaRPr lang="pl-PL" dirty="0"/>
          </a:p>
        </p:txBody>
      </p:sp>
      <p:sp>
        <p:nvSpPr>
          <p:cNvPr id="4" name="Przycisk akcji: Strona główna 3">
            <a:hlinkClick r:id="" action="ppaction://hlinkshowjump?jump=firstslide" highlightClick="1"/>
          </p:cNvPr>
          <p:cNvSpPr/>
          <p:nvPr/>
        </p:nvSpPr>
        <p:spPr>
          <a:xfrm>
            <a:off x="7596336" y="6021288"/>
            <a:ext cx="504056" cy="53836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zycisk akcji: Do przodu lub Następny 4">
            <a:hlinkClick r:id="" action="ppaction://hlinkshowjump?jump=nextslide" highlightClick="1"/>
          </p:cNvPr>
          <p:cNvSpPr/>
          <p:nvPr/>
        </p:nvSpPr>
        <p:spPr>
          <a:xfrm>
            <a:off x="8172400" y="6021288"/>
            <a:ext cx="576064" cy="53836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Tytuł 6"/>
          <p:cNvSpPr>
            <a:spLocks noGrp="1"/>
          </p:cNvSpPr>
          <p:nvPr>
            <p:ph type="ctrTitle"/>
          </p:nvPr>
        </p:nvSpPr>
        <p:spPr>
          <a:xfrm>
            <a:off x="467544" y="260648"/>
            <a:ext cx="7851648" cy="1828800"/>
          </a:xfrm>
        </p:spPr>
        <p:txBody>
          <a:bodyPr/>
          <a:lstStyle/>
          <a:p>
            <a:pPr algn="ctr"/>
            <a:r>
              <a:rPr lang="pl-PL" dirty="0" smtClean="0"/>
              <a:t>Projektory</a:t>
            </a:r>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548680"/>
            <a:ext cx="7851648" cy="1828800"/>
          </a:xfrm>
        </p:spPr>
        <p:txBody>
          <a:bodyPr/>
          <a:lstStyle/>
          <a:p>
            <a:pPr algn="ctr"/>
            <a:r>
              <a:rPr lang="pl-PL" dirty="0" smtClean="0"/>
              <a:t>Rozdział 2 – Rodzaje źródeł światła</a:t>
            </a:r>
            <a:endParaRPr lang="pl-PL" dirty="0"/>
          </a:p>
        </p:txBody>
      </p:sp>
      <p:sp>
        <p:nvSpPr>
          <p:cNvPr id="4" name="Przycisk akcji: Strona główna 3">
            <a:hlinkClick r:id="" action="ppaction://hlinkshowjump?jump=firstslide" highlightClick="1"/>
          </p:cNvPr>
          <p:cNvSpPr/>
          <p:nvPr/>
        </p:nvSpPr>
        <p:spPr>
          <a:xfrm>
            <a:off x="7596336" y="6021288"/>
            <a:ext cx="504056" cy="53836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zycisk akcji: Do przodu lub Następny 4">
            <a:hlinkClick r:id="" action="ppaction://hlinkshowjump?jump=nextslide" highlightClick="1"/>
          </p:cNvPr>
          <p:cNvSpPr/>
          <p:nvPr/>
        </p:nvSpPr>
        <p:spPr>
          <a:xfrm>
            <a:off x="8172400" y="6021288"/>
            <a:ext cx="576064" cy="53836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zycisk akcji: Wstecz lub Poprzedni 5">
            <a:hlinkClick r:id="" action="ppaction://hlinkshowjump?jump=previousslide" highlightClick="1"/>
          </p:cNvPr>
          <p:cNvSpPr/>
          <p:nvPr/>
        </p:nvSpPr>
        <p:spPr>
          <a:xfrm>
            <a:off x="6948264" y="6021288"/>
            <a:ext cx="576064" cy="53836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hlinkClick r:id="rId2" action="ppaction://hlinksldjump"/>
          </p:cNvPr>
          <p:cNvSpPr/>
          <p:nvPr/>
        </p:nvSpPr>
        <p:spPr>
          <a:xfrm>
            <a:off x="5364088" y="6021288"/>
            <a:ext cx="151216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Spis rozdziałów</a:t>
            </a:r>
            <a:endParaRPr lang="pl-PL" dirty="0"/>
          </a:p>
        </p:txBody>
      </p:sp>
      <p:sp>
        <p:nvSpPr>
          <p:cNvPr id="9" name="Podtytuł 8"/>
          <p:cNvSpPr>
            <a:spLocks noGrp="1"/>
          </p:cNvSpPr>
          <p:nvPr>
            <p:ph type="subTitle" idx="1"/>
          </p:nvPr>
        </p:nvSpPr>
        <p:spPr/>
        <p:txBody>
          <a:bodyPr>
            <a:normAutofit fontScale="62500" lnSpcReduction="20000"/>
          </a:bodyPr>
          <a:lstStyle/>
          <a:p>
            <a:r>
              <a:rPr lang="pl-PL" dirty="0" smtClean="0"/>
              <a:t>Wraz ze wzrostem temperatury następuje zmiana wyładowania z </a:t>
            </a:r>
            <a:r>
              <a:rPr lang="pl-PL" u="sng" dirty="0" smtClean="0">
                <a:hlinkClick r:id="rId3" tooltip="Wyładowanie jarzeniowe"/>
              </a:rPr>
              <a:t>jarzeniowego</a:t>
            </a:r>
            <a:r>
              <a:rPr lang="pl-PL" dirty="0" smtClean="0"/>
              <a:t> na </a:t>
            </a:r>
            <a:r>
              <a:rPr lang="pl-PL" u="sng" dirty="0" smtClean="0">
                <a:hlinkClick r:id="rId4" tooltip="Łuk elektryczny"/>
              </a:rPr>
              <a:t>łukowe</a:t>
            </a:r>
            <a:r>
              <a:rPr lang="pl-PL" dirty="0" smtClean="0"/>
              <a:t>, charakteryzujące się niższym </a:t>
            </a:r>
            <a:r>
              <a:rPr lang="pl-PL" u="sng" dirty="0" smtClean="0">
                <a:hlinkClick r:id="rId5" tooltip="Napięcie elektryczne"/>
              </a:rPr>
              <a:t>napięciem</a:t>
            </a:r>
            <a:r>
              <a:rPr lang="pl-PL" dirty="0" smtClean="0"/>
              <a:t> i znacznie wyższym </a:t>
            </a:r>
            <a:r>
              <a:rPr lang="pl-PL" u="sng" dirty="0" smtClean="0">
                <a:hlinkClick r:id="rId6" tooltip="Prąd elektryczny"/>
              </a:rPr>
              <a:t>prądem</a:t>
            </a:r>
            <a:r>
              <a:rPr lang="pl-PL" dirty="0" smtClean="0"/>
              <a:t>; wyładowanie to odbywa się pomiędzy elektrodami głównymi i jest źródłem światła zawierającego </a:t>
            </a:r>
            <a:r>
              <a:rPr lang="pl-PL" u="sng" dirty="0" smtClean="0">
                <a:hlinkClick r:id="rId7" tooltip="Widmo (spektroskopia)"/>
              </a:rPr>
              <a:t>linie widmowe</a:t>
            </a:r>
            <a:r>
              <a:rPr lang="pl-PL" dirty="0" smtClean="0"/>
              <a:t> rtęci o dużym </a:t>
            </a:r>
            <a:r>
              <a:rPr lang="pl-PL" u="sng" dirty="0" smtClean="0">
                <a:hlinkClick r:id="rId8" tooltip="Poszerzenie ciśnieniowe (strona nie istnieje)"/>
              </a:rPr>
              <a:t>poszerzeniu ciśnieniowym</a:t>
            </a:r>
            <a:r>
              <a:rPr lang="pl-PL" dirty="0" smtClean="0"/>
              <a:t>. Część tych linii leży w obszarze </a:t>
            </a:r>
            <a:r>
              <a:rPr lang="pl-PL" u="sng" dirty="0" smtClean="0">
                <a:hlinkClick r:id="rId9" tooltip="Ultrafiolet"/>
              </a:rPr>
              <a:t>ultrafioletu</a:t>
            </a:r>
            <a:r>
              <a:rPr lang="pl-PL" dirty="0" smtClean="0"/>
              <a:t> - emisja takiego światła na zewnątrz lampy prowadziłaby do niebezpiecznych </a:t>
            </a:r>
            <a:r>
              <a:rPr lang="pl-PL" u="sng" dirty="0" smtClean="0">
                <a:hlinkClick r:id="rId10" tooltip="Oparzenie"/>
              </a:rPr>
              <a:t>poparzeń</a:t>
            </a:r>
            <a:r>
              <a:rPr lang="pl-PL" dirty="0" smtClean="0"/>
              <a:t> osób, uszkodzeń wzroku oraz przyspieszonego niszczenia oświetlonych przedmiotów z </a:t>
            </a:r>
            <a:r>
              <a:rPr lang="pl-PL" u="sng" dirty="0" smtClean="0">
                <a:hlinkClick r:id="rId11" tooltip="Tworzywa sztuczne"/>
              </a:rPr>
              <a:t>tworzyw sztucznych</a:t>
            </a:r>
            <a:endParaRPr lang="pl-P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548680"/>
            <a:ext cx="7851648" cy="1828800"/>
          </a:xfrm>
        </p:spPr>
        <p:txBody>
          <a:bodyPr/>
          <a:lstStyle/>
          <a:p>
            <a:pPr algn="ctr"/>
            <a:r>
              <a:rPr lang="pl-PL" dirty="0" smtClean="0"/>
              <a:t>Rozdział 2 – Rodzaje źródeł światła</a:t>
            </a:r>
            <a:endParaRPr lang="pl-PL" dirty="0"/>
          </a:p>
        </p:txBody>
      </p:sp>
      <p:sp>
        <p:nvSpPr>
          <p:cNvPr id="4" name="Przycisk akcji: Strona główna 3">
            <a:hlinkClick r:id="" action="ppaction://hlinkshowjump?jump=firstslide" highlightClick="1"/>
          </p:cNvPr>
          <p:cNvSpPr/>
          <p:nvPr/>
        </p:nvSpPr>
        <p:spPr>
          <a:xfrm>
            <a:off x="7596336" y="6021288"/>
            <a:ext cx="504056" cy="53836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zycisk akcji: Do przodu lub Następny 4">
            <a:hlinkClick r:id="" action="ppaction://hlinkshowjump?jump=nextslide" highlightClick="1"/>
          </p:cNvPr>
          <p:cNvSpPr/>
          <p:nvPr/>
        </p:nvSpPr>
        <p:spPr>
          <a:xfrm>
            <a:off x="8172400" y="6021288"/>
            <a:ext cx="576064" cy="53836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zycisk akcji: Wstecz lub Poprzedni 5">
            <a:hlinkClick r:id="" action="ppaction://hlinkshowjump?jump=previousslide" highlightClick="1"/>
          </p:cNvPr>
          <p:cNvSpPr/>
          <p:nvPr/>
        </p:nvSpPr>
        <p:spPr>
          <a:xfrm>
            <a:off x="6948264" y="6021288"/>
            <a:ext cx="576064" cy="53836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hlinkClick r:id="rId2" action="ppaction://hlinksldjump"/>
          </p:cNvPr>
          <p:cNvSpPr/>
          <p:nvPr/>
        </p:nvSpPr>
        <p:spPr>
          <a:xfrm>
            <a:off x="5364088" y="6021288"/>
            <a:ext cx="151216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Spis rozdziałów</a:t>
            </a:r>
            <a:endParaRPr lang="pl-PL" dirty="0"/>
          </a:p>
        </p:txBody>
      </p:sp>
      <p:sp>
        <p:nvSpPr>
          <p:cNvPr id="9" name="Podtytuł 8"/>
          <p:cNvSpPr>
            <a:spLocks noGrp="1"/>
          </p:cNvSpPr>
          <p:nvPr>
            <p:ph type="subTitle" idx="1"/>
          </p:nvPr>
        </p:nvSpPr>
        <p:spPr/>
        <p:txBody>
          <a:bodyPr>
            <a:normAutofit fontScale="55000" lnSpcReduction="20000"/>
          </a:bodyPr>
          <a:lstStyle/>
          <a:p>
            <a:r>
              <a:rPr lang="pl-PL" b="1" u="sng" dirty="0" smtClean="0"/>
              <a:t>Bańka zewnętrzna</a:t>
            </a:r>
            <a:endParaRPr lang="pl-PL" b="1" dirty="0" smtClean="0"/>
          </a:p>
          <a:p>
            <a:r>
              <a:rPr lang="pl-PL" dirty="0" smtClean="0"/>
              <a:t>Barierę ograniczającą wydostawanie się szkodliwego światła ultrafioletowego na zewnątrz lampy stanowi jej bańka zewnętrzna, wykonana ze szkła o silnej absorpcji ultrafioletu, a ponadto pokryta od wewnątrz </a:t>
            </a:r>
            <a:r>
              <a:rPr lang="pl-PL" dirty="0" smtClean="0">
                <a:hlinkClick r:id="rId3" tooltip="Luminofor"/>
              </a:rPr>
              <a:t>luminoforem</a:t>
            </a:r>
            <a:r>
              <a:rPr lang="pl-PL" dirty="0" smtClean="0"/>
              <a:t>. Luminofor przekształca znaczną część promieniowania ultrafioletowego na światło widzialne, leżące głównie w obszarze </a:t>
            </a:r>
            <a:r>
              <a:rPr lang="pl-PL" dirty="0" smtClean="0">
                <a:hlinkClick r:id="rId4" tooltip="Barwa czerwona"/>
              </a:rPr>
              <a:t>czerwieni</a:t>
            </a:r>
            <a:r>
              <a:rPr lang="pl-PL" dirty="0" smtClean="0"/>
              <a:t>. Luminofor pozwala zatem na poprawienie widma emitowanego światła (w stosunku do naturalnego </a:t>
            </a:r>
            <a:r>
              <a:rPr lang="pl-PL" dirty="0" smtClean="0">
                <a:hlinkClick r:id="rId5" tooltip="Słońce"/>
              </a:rPr>
              <a:t>światła słonecznego</a:t>
            </a:r>
            <a:r>
              <a:rPr lang="pl-PL" dirty="0" smtClean="0"/>
              <a:t>, </a:t>
            </a:r>
            <a:r>
              <a:rPr lang="pl-PL" dirty="0" smtClean="0">
                <a:hlinkClick r:id="rId6" tooltip="Widmo emisyjne"/>
              </a:rPr>
              <a:t>widmo emisyjne</a:t>
            </a:r>
            <a:r>
              <a:rPr lang="pl-PL" dirty="0" smtClean="0"/>
              <a:t> łuku rtęciowego jest ubogie w czerwień). Ponadto, luminofor poprawia </a:t>
            </a:r>
            <a:r>
              <a:rPr lang="pl-PL" dirty="0" smtClean="0">
                <a:hlinkClick r:id="rId7" tooltip="Sprawność"/>
              </a:rPr>
              <a:t>sprawność</a:t>
            </a:r>
            <a:r>
              <a:rPr lang="pl-PL" dirty="0" smtClean="0"/>
              <a:t> lampy i dodatkowo ogranicza emisję ultrafioletu (szkło bańki zewnętrznej pochłania tylko pewną część szkodliwego promieniowania).</a:t>
            </a:r>
          </a:p>
          <a:p>
            <a:endParaRPr lang="pl-P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548680"/>
            <a:ext cx="7851648" cy="1828800"/>
          </a:xfrm>
        </p:spPr>
        <p:txBody>
          <a:bodyPr/>
          <a:lstStyle/>
          <a:p>
            <a:pPr algn="ctr"/>
            <a:r>
              <a:rPr lang="pl-PL" dirty="0" smtClean="0"/>
              <a:t>Rozdział 2 – Rodzaje źródeł światła</a:t>
            </a:r>
            <a:endParaRPr lang="pl-PL" dirty="0"/>
          </a:p>
        </p:txBody>
      </p:sp>
      <p:sp>
        <p:nvSpPr>
          <p:cNvPr id="4" name="Przycisk akcji: Strona główna 3">
            <a:hlinkClick r:id="" action="ppaction://hlinkshowjump?jump=firstslide" highlightClick="1"/>
          </p:cNvPr>
          <p:cNvSpPr/>
          <p:nvPr/>
        </p:nvSpPr>
        <p:spPr>
          <a:xfrm>
            <a:off x="7596336" y="6021288"/>
            <a:ext cx="504056" cy="53836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zycisk akcji: Do przodu lub Następny 4">
            <a:hlinkClick r:id="" action="ppaction://hlinkshowjump?jump=nextslide" highlightClick="1"/>
          </p:cNvPr>
          <p:cNvSpPr/>
          <p:nvPr/>
        </p:nvSpPr>
        <p:spPr>
          <a:xfrm>
            <a:off x="8172400" y="6021288"/>
            <a:ext cx="576064" cy="53836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zycisk akcji: Wstecz lub Poprzedni 5">
            <a:hlinkClick r:id="" action="ppaction://hlinkshowjump?jump=previousslide" highlightClick="1"/>
          </p:cNvPr>
          <p:cNvSpPr/>
          <p:nvPr/>
        </p:nvSpPr>
        <p:spPr>
          <a:xfrm>
            <a:off x="6948264" y="6021288"/>
            <a:ext cx="576064" cy="53836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hlinkClick r:id="rId2" action="ppaction://hlinksldjump"/>
          </p:cNvPr>
          <p:cNvSpPr/>
          <p:nvPr/>
        </p:nvSpPr>
        <p:spPr>
          <a:xfrm>
            <a:off x="5364088" y="6021288"/>
            <a:ext cx="151216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Spis rozdziałów</a:t>
            </a:r>
            <a:endParaRPr lang="pl-PL" dirty="0"/>
          </a:p>
        </p:txBody>
      </p:sp>
      <p:sp>
        <p:nvSpPr>
          <p:cNvPr id="9" name="Podtytuł 8"/>
          <p:cNvSpPr>
            <a:spLocks noGrp="1"/>
          </p:cNvSpPr>
          <p:nvPr>
            <p:ph type="subTitle" idx="1"/>
          </p:nvPr>
        </p:nvSpPr>
        <p:spPr/>
        <p:txBody>
          <a:bodyPr>
            <a:noAutofit/>
          </a:bodyPr>
          <a:lstStyle/>
          <a:p>
            <a:r>
              <a:rPr lang="pl-PL" sz="1300" b="1" u="sng" dirty="0" smtClean="0">
                <a:latin typeface="Arial" pitchFamily="34" charset="0"/>
                <a:cs typeface="Arial" pitchFamily="34" charset="0"/>
              </a:rPr>
              <a:t>Niebezpieczeństwo po uszkodzeniu bańki zewnętrznej</a:t>
            </a:r>
            <a:endParaRPr lang="pl-PL" sz="1300" b="1" dirty="0" smtClean="0">
              <a:latin typeface="Arial" pitchFamily="34" charset="0"/>
              <a:cs typeface="Arial" pitchFamily="34" charset="0"/>
            </a:endParaRPr>
          </a:p>
          <a:p>
            <a:r>
              <a:rPr lang="pl-PL" sz="1300" dirty="0" smtClean="0">
                <a:latin typeface="Arial" pitchFamily="34" charset="0"/>
                <a:cs typeface="Arial" pitchFamily="34" charset="0"/>
              </a:rPr>
              <a:t>W większości wysokoprężnych lamp rtęciowych </a:t>
            </a:r>
            <a:r>
              <a:rPr lang="pl-PL" sz="1300" dirty="0" err="1" smtClean="0">
                <a:latin typeface="Arial" pitchFamily="34" charset="0"/>
                <a:cs typeface="Arial" pitchFamily="34" charset="0"/>
              </a:rPr>
              <a:t>jarznik</a:t>
            </a:r>
            <a:r>
              <a:rPr lang="pl-PL" sz="1300" dirty="0" smtClean="0">
                <a:latin typeface="Arial" pitchFamily="34" charset="0"/>
                <a:cs typeface="Arial" pitchFamily="34" charset="0"/>
              </a:rPr>
              <a:t> może nadal pracować po stłuczeniu zewnętrznej bańki, emitując duże ilości szkodliwego promieniowania ultrafioletowego. Emisja ultrafioletu z nieosłoniętego </a:t>
            </a:r>
            <a:r>
              <a:rPr lang="pl-PL" sz="1300" dirty="0" err="1" smtClean="0">
                <a:latin typeface="Arial" pitchFamily="34" charset="0"/>
                <a:cs typeface="Arial" pitchFamily="34" charset="0"/>
              </a:rPr>
              <a:t>jarznika</a:t>
            </a:r>
            <a:r>
              <a:rPr lang="pl-PL" sz="1300" dirty="0" smtClean="0">
                <a:latin typeface="Arial" pitchFamily="34" charset="0"/>
                <a:cs typeface="Arial" pitchFamily="34" charset="0"/>
              </a:rPr>
              <a:t> przy mocy lampy sięgającej 1000 </a:t>
            </a:r>
            <a:r>
              <a:rPr lang="pl-PL" sz="1300" dirty="0" smtClean="0">
                <a:latin typeface="Arial" pitchFamily="34" charset="0"/>
                <a:cs typeface="Arial" pitchFamily="34" charset="0"/>
                <a:hlinkClick r:id="rId3" tooltip="Wat"/>
              </a:rPr>
              <a:t>W</a:t>
            </a:r>
            <a:r>
              <a:rPr lang="pl-PL" sz="1300" dirty="0" smtClean="0">
                <a:latin typeface="Arial" pitchFamily="34" charset="0"/>
                <a:cs typeface="Arial" pitchFamily="34" charset="0"/>
              </a:rPr>
              <a:t> może powodować u osób znajdujących się w promieniu kilku metrów od lampy oparzenia skóry po kilku minutach ekspozycji, zaś obserwacja światła emitowanego przez </a:t>
            </a:r>
            <a:r>
              <a:rPr lang="pl-PL" sz="1300" dirty="0" err="1" smtClean="0">
                <a:latin typeface="Arial" pitchFamily="34" charset="0"/>
                <a:cs typeface="Arial" pitchFamily="34" charset="0"/>
              </a:rPr>
              <a:t>jarznik</a:t>
            </a:r>
            <a:r>
              <a:rPr lang="pl-PL" sz="1300" dirty="0" smtClean="0">
                <a:latin typeface="Arial" pitchFamily="34" charset="0"/>
                <a:cs typeface="Arial" pitchFamily="34" charset="0"/>
              </a:rPr>
              <a:t>, już po kilkunastu sekundach powoduje ryzyko uszkodzenia wzroku (tym bardziej niebezpieczne, że ból oczu pojawia się dopiero po kilku godzinach od naświetlenia). Ultrafiolet emitowany przez </a:t>
            </a:r>
            <a:r>
              <a:rPr lang="pl-PL" sz="1300" dirty="0" err="1" smtClean="0">
                <a:latin typeface="Arial" pitchFamily="34" charset="0"/>
                <a:cs typeface="Arial" pitchFamily="34" charset="0"/>
              </a:rPr>
              <a:t>jarznik</a:t>
            </a:r>
            <a:r>
              <a:rPr lang="pl-PL" sz="1300" dirty="0" smtClean="0">
                <a:latin typeface="Arial" pitchFamily="34" charset="0"/>
                <a:cs typeface="Arial" pitchFamily="34" charset="0"/>
              </a:rPr>
              <a:t> jest niebezpieczny nie tylko dla ludzi i zwierząt - powoduje on również przyspieszone niszczenie </a:t>
            </a:r>
            <a:r>
              <a:rPr lang="pl-PL" sz="1300" dirty="0" smtClean="0">
                <a:latin typeface="Arial" pitchFamily="34" charset="0"/>
                <a:cs typeface="Arial" pitchFamily="34" charset="0"/>
                <a:hlinkClick r:id="rId4" tooltip="Tworzywa sztuczne"/>
              </a:rPr>
              <a:t>tworzyw sztucznych</a:t>
            </a:r>
            <a:r>
              <a:rPr lang="pl-PL" sz="1300" dirty="0" smtClean="0">
                <a:latin typeface="Arial" pitchFamily="34" charset="0"/>
                <a:cs typeface="Arial" pitchFamily="34" charset="0"/>
              </a:rPr>
              <a:t>, m.in. </a:t>
            </a:r>
            <a:r>
              <a:rPr lang="pl-PL" sz="1300" dirty="0" smtClean="0">
                <a:latin typeface="Arial" pitchFamily="34" charset="0"/>
                <a:cs typeface="Arial" pitchFamily="34" charset="0"/>
                <a:hlinkClick r:id="rId5" tooltip="Poliwęglany"/>
              </a:rPr>
              <a:t>poliwęglanów</a:t>
            </a:r>
            <a:r>
              <a:rPr lang="pl-PL" sz="1300" dirty="0" smtClean="0">
                <a:latin typeface="Arial" pitchFamily="34" charset="0"/>
                <a:cs typeface="Arial" pitchFamily="34" charset="0"/>
              </a:rPr>
              <a:t>.</a:t>
            </a:r>
          </a:p>
          <a:p>
            <a:endParaRPr lang="pl-PL" sz="13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548680"/>
            <a:ext cx="7851648" cy="1828800"/>
          </a:xfrm>
        </p:spPr>
        <p:txBody>
          <a:bodyPr/>
          <a:lstStyle/>
          <a:p>
            <a:pPr algn="ctr"/>
            <a:r>
              <a:rPr lang="pl-PL" dirty="0" smtClean="0"/>
              <a:t>Rozdział 2 – Rodzaje źródeł światła</a:t>
            </a:r>
            <a:endParaRPr lang="pl-PL" dirty="0"/>
          </a:p>
        </p:txBody>
      </p:sp>
      <p:sp>
        <p:nvSpPr>
          <p:cNvPr id="4" name="Przycisk akcji: Strona główna 3">
            <a:hlinkClick r:id="" action="ppaction://hlinkshowjump?jump=firstslide" highlightClick="1"/>
          </p:cNvPr>
          <p:cNvSpPr/>
          <p:nvPr/>
        </p:nvSpPr>
        <p:spPr>
          <a:xfrm>
            <a:off x="7596336" y="6021288"/>
            <a:ext cx="504056" cy="53836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zycisk akcji: Do przodu lub Następny 4">
            <a:hlinkClick r:id="" action="ppaction://hlinkshowjump?jump=nextslide" highlightClick="1"/>
          </p:cNvPr>
          <p:cNvSpPr/>
          <p:nvPr/>
        </p:nvSpPr>
        <p:spPr>
          <a:xfrm>
            <a:off x="8172400" y="6021288"/>
            <a:ext cx="576064" cy="53836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zycisk akcji: Wstecz lub Poprzedni 5">
            <a:hlinkClick r:id="" action="ppaction://hlinkshowjump?jump=previousslide" highlightClick="1"/>
          </p:cNvPr>
          <p:cNvSpPr/>
          <p:nvPr/>
        </p:nvSpPr>
        <p:spPr>
          <a:xfrm>
            <a:off x="6948264" y="6021288"/>
            <a:ext cx="576064" cy="53836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hlinkClick r:id="rId2" action="ppaction://hlinksldjump"/>
          </p:cNvPr>
          <p:cNvSpPr/>
          <p:nvPr/>
        </p:nvSpPr>
        <p:spPr>
          <a:xfrm>
            <a:off x="5364088" y="6021288"/>
            <a:ext cx="151216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Spis rozdziałów</a:t>
            </a:r>
            <a:endParaRPr lang="pl-PL" dirty="0"/>
          </a:p>
        </p:txBody>
      </p:sp>
      <p:sp>
        <p:nvSpPr>
          <p:cNvPr id="9" name="Podtytuł 8"/>
          <p:cNvSpPr>
            <a:spLocks noGrp="1"/>
          </p:cNvSpPr>
          <p:nvPr>
            <p:ph type="subTitle" idx="1"/>
          </p:nvPr>
        </p:nvSpPr>
        <p:spPr>
          <a:xfrm>
            <a:off x="571472" y="2714620"/>
            <a:ext cx="7854696" cy="1752600"/>
          </a:xfrm>
        </p:spPr>
        <p:txBody>
          <a:bodyPr>
            <a:noAutofit/>
          </a:bodyPr>
          <a:lstStyle/>
          <a:p>
            <a:r>
              <a:rPr lang="pl-PL" sz="1300" dirty="0" smtClean="0">
                <a:latin typeface="Arial" pitchFamily="34" charset="0"/>
                <a:cs typeface="Arial" pitchFamily="34" charset="0"/>
              </a:rPr>
              <a:t>Z uwagi na powyższe ryzyko, lampy takie powinny być instalowane w kloszach stanowiących dodatkowe zabezpieczenie przed ultrafioletem (oraz przed uszkodzeniami mechanicznymi).</a:t>
            </a:r>
          </a:p>
          <a:p>
            <a:r>
              <a:rPr lang="pl-PL" sz="1300" dirty="0" smtClean="0">
                <a:latin typeface="Arial" pitchFamily="34" charset="0"/>
                <a:cs typeface="Arial" pitchFamily="34" charset="0"/>
              </a:rPr>
              <a:t/>
            </a:r>
            <a:br>
              <a:rPr lang="pl-PL" sz="1300" dirty="0" smtClean="0">
                <a:latin typeface="Arial" pitchFamily="34" charset="0"/>
                <a:cs typeface="Arial" pitchFamily="34" charset="0"/>
              </a:rPr>
            </a:br>
            <a:r>
              <a:rPr lang="pl-PL" sz="1300" dirty="0" smtClean="0">
                <a:latin typeface="Arial" pitchFamily="34" charset="0"/>
                <a:cs typeface="Arial" pitchFamily="34" charset="0"/>
              </a:rPr>
              <a:t>Produkowane są również lampy częściowo zabezpieczone przed skutkami pęknięcia bańki, ulegające samozniszczeniu po kilkunastu minutach pracy z pękniętą bańką. Zabezpieczenie jest realizowane poprzez podłączenie jednej z elektrod przez dodatkowy, szeregowy </a:t>
            </a:r>
            <a:r>
              <a:rPr lang="pl-PL" sz="1300" dirty="0" smtClean="0">
                <a:latin typeface="Arial" pitchFamily="34" charset="0"/>
                <a:cs typeface="Arial" pitchFamily="34" charset="0"/>
                <a:hlinkClick r:id="rId3" tooltip="Opornik"/>
              </a:rPr>
              <a:t>rezystor węglowy</a:t>
            </a:r>
            <a:r>
              <a:rPr lang="pl-PL" sz="1300" dirty="0" smtClean="0">
                <a:latin typeface="Arial" pitchFamily="34" charset="0"/>
                <a:cs typeface="Arial" pitchFamily="34" charset="0"/>
              </a:rPr>
              <a:t> o niewielkiej </a:t>
            </a:r>
            <a:r>
              <a:rPr lang="pl-PL" sz="1300" dirty="0" smtClean="0">
                <a:latin typeface="Arial" pitchFamily="34" charset="0"/>
                <a:cs typeface="Arial" pitchFamily="34" charset="0"/>
                <a:hlinkClick r:id="rId4" tooltip="Rezystancja"/>
              </a:rPr>
              <a:t>rezystancji</a:t>
            </a:r>
            <a:r>
              <a:rPr lang="pl-PL" sz="1300" dirty="0" smtClean="0">
                <a:latin typeface="Arial" pitchFamily="34" charset="0"/>
                <a:cs typeface="Arial" pitchFamily="34" charset="0"/>
              </a:rPr>
              <a:t> (nie należy go mylić z rezystorem zapłonowym, obecnym na powyższym rysunku). Po uszkodzeniu bańki, gdy do jej wnętrza dostaje się powietrze, węgiel z rozgrzanego rezystora ulega przepaleniu, uniemożliwiając dalszą pracę </a:t>
            </a:r>
            <a:r>
              <a:rPr lang="pl-PL" sz="1300" dirty="0" err="1" smtClean="0">
                <a:latin typeface="Arial" pitchFamily="34" charset="0"/>
                <a:cs typeface="Arial" pitchFamily="34" charset="0"/>
              </a:rPr>
              <a:t>jarznika</a:t>
            </a:r>
            <a:r>
              <a:rPr lang="pl-PL" sz="1300" dirty="0" smtClean="0">
                <a:latin typeface="Arial" pitchFamily="34" charset="0"/>
                <a:cs typeface="Arial" pitchFamily="34" charset="0"/>
              </a:rPr>
              <a:t>. Lampy rtęciowe ustępują </a:t>
            </a:r>
            <a:r>
              <a:rPr lang="pl-PL" sz="1300" dirty="0" smtClean="0">
                <a:latin typeface="Arial" pitchFamily="34" charset="0"/>
                <a:cs typeface="Arial" pitchFamily="34" charset="0"/>
                <a:hlinkClick r:id="rId5" tooltip="Skuteczność świetlna"/>
              </a:rPr>
              <a:t>skutecznością świetlną</a:t>
            </a:r>
            <a:r>
              <a:rPr lang="pl-PL" sz="1300" dirty="0" smtClean="0">
                <a:latin typeface="Arial" pitchFamily="34" charset="0"/>
                <a:cs typeface="Arial" pitchFamily="34" charset="0"/>
              </a:rPr>
              <a:t> </a:t>
            </a:r>
            <a:r>
              <a:rPr lang="pl-PL" sz="1300" dirty="0" smtClean="0">
                <a:latin typeface="Arial" pitchFamily="34" charset="0"/>
                <a:cs typeface="Arial" pitchFamily="34" charset="0"/>
                <a:hlinkClick r:id="rId6" tooltip="Lampa sodowa"/>
              </a:rPr>
              <a:t>lampom sodowym</a:t>
            </a:r>
            <a:r>
              <a:rPr lang="pl-PL" sz="1300" dirty="0" smtClean="0">
                <a:latin typeface="Arial" pitchFamily="34" charset="0"/>
                <a:cs typeface="Arial" pitchFamily="34" charset="0"/>
              </a:rPr>
              <a:t>, </a:t>
            </a:r>
            <a:r>
              <a:rPr lang="pl-PL" sz="1300" dirty="0" smtClean="0">
                <a:latin typeface="Arial" pitchFamily="34" charset="0"/>
                <a:cs typeface="Arial" pitchFamily="34" charset="0"/>
                <a:hlinkClick r:id="rId7" tooltip="Lampa metalohalogenkowa"/>
              </a:rPr>
              <a:t>metalohalogenkowym</a:t>
            </a:r>
            <a:r>
              <a:rPr lang="pl-PL" sz="1300" dirty="0" smtClean="0">
                <a:latin typeface="Arial" pitchFamily="34" charset="0"/>
                <a:cs typeface="Arial" pitchFamily="34" charset="0"/>
              </a:rPr>
              <a:t>, a także nowoczesnym świetlówkom liniowym, dlatego coraz rzadziej spotyka się nowe instalacje z ich wykorzystaniem. Wcześniej były szeroko stosowane w oświetleniu zewnętrznym, hal przemysłowych oraz magazynów. Występuje w nich </a:t>
            </a:r>
            <a:r>
              <a:rPr lang="pl-PL" sz="1300" dirty="0" smtClean="0">
                <a:latin typeface="Arial" pitchFamily="34" charset="0"/>
                <a:cs typeface="Arial" pitchFamily="34" charset="0"/>
                <a:hlinkClick r:id="rId8" tooltip="Zjawisko stroboskopowe"/>
              </a:rPr>
              <a:t>zjawisko stroboskopowe</a:t>
            </a:r>
            <a:r>
              <a:rPr lang="pl-PL" sz="1300" dirty="0" smtClean="0">
                <a:latin typeface="Arial" pitchFamily="34" charset="0"/>
                <a:cs typeface="Arial" pitchFamily="34" charset="0"/>
              </a:rPr>
              <a:t>, podobnie jak w </a:t>
            </a:r>
            <a:r>
              <a:rPr lang="pl-PL" sz="1300" dirty="0" smtClean="0">
                <a:latin typeface="Arial" pitchFamily="34" charset="0"/>
                <a:cs typeface="Arial" pitchFamily="34" charset="0"/>
                <a:hlinkClick r:id="rId9" tooltip="Świetlówka"/>
              </a:rPr>
              <a:t>świetlówkach</a:t>
            </a:r>
            <a:r>
              <a:rPr lang="pl-PL" sz="1300" dirty="0" smtClean="0">
                <a:latin typeface="Arial" pitchFamily="34" charset="0"/>
                <a:cs typeface="Arial" pitchFamily="34" charset="0"/>
              </a:rPr>
              <a:t>. Produkuje się lampy rtęciowe o mocach od 50 </a:t>
            </a:r>
            <a:r>
              <a:rPr lang="pl-PL" sz="1300" dirty="0" smtClean="0">
                <a:latin typeface="Arial" pitchFamily="34" charset="0"/>
                <a:cs typeface="Arial" pitchFamily="34" charset="0"/>
                <a:hlinkClick r:id="rId10" tooltip="Wat"/>
              </a:rPr>
              <a:t>W</a:t>
            </a:r>
            <a:r>
              <a:rPr lang="pl-PL" sz="1300" dirty="0" smtClean="0">
                <a:latin typeface="Arial" pitchFamily="34" charset="0"/>
                <a:cs typeface="Arial" pitchFamily="34" charset="0"/>
              </a:rPr>
              <a:t> do 2000 W. Lampy zwykłe mają sprawność od 36-61 </a:t>
            </a:r>
            <a:r>
              <a:rPr lang="pl-PL" sz="1300" dirty="0" err="1" smtClean="0">
                <a:latin typeface="Arial" pitchFamily="34" charset="0"/>
                <a:cs typeface="Arial" pitchFamily="34" charset="0"/>
                <a:hlinkClick r:id="rId11" tooltip="Lumen"/>
              </a:rPr>
              <a:t>lm</a:t>
            </a:r>
            <a:r>
              <a:rPr lang="pl-PL" sz="1300" dirty="0" smtClean="0">
                <a:latin typeface="Arial" pitchFamily="34" charset="0"/>
                <a:cs typeface="Arial" pitchFamily="34" charset="0"/>
              </a:rPr>
              <a:t>/</a:t>
            </a:r>
            <a:r>
              <a:rPr lang="pl-PL" sz="1300" dirty="0" smtClean="0">
                <a:latin typeface="Arial" pitchFamily="34" charset="0"/>
                <a:cs typeface="Arial" pitchFamily="34" charset="0"/>
                <a:hlinkClick r:id="rId10" tooltip="Wat"/>
              </a:rPr>
              <a:t>W</a:t>
            </a:r>
            <a:r>
              <a:rPr lang="pl-PL" sz="1300" dirty="0" smtClean="0">
                <a:latin typeface="Arial" pitchFamily="34" charset="0"/>
                <a:cs typeface="Arial" pitchFamily="34" charset="0"/>
              </a:rPr>
              <a:t>, a rtęciowo-żarowe 10-26,5 </a:t>
            </a:r>
            <a:r>
              <a:rPr lang="pl-PL" sz="1300" dirty="0" err="1" smtClean="0">
                <a:latin typeface="Arial" pitchFamily="34" charset="0"/>
                <a:cs typeface="Arial" pitchFamily="34" charset="0"/>
                <a:hlinkClick r:id="rId11" tooltip="Lumen"/>
              </a:rPr>
              <a:t>lm</a:t>
            </a:r>
            <a:r>
              <a:rPr lang="pl-PL" sz="1300" dirty="0" smtClean="0">
                <a:latin typeface="Arial" pitchFamily="34" charset="0"/>
                <a:cs typeface="Arial" pitchFamily="34" charset="0"/>
              </a:rPr>
              <a:t>/</a:t>
            </a:r>
            <a:r>
              <a:rPr lang="pl-PL" sz="1300" dirty="0" smtClean="0">
                <a:latin typeface="Arial" pitchFamily="34" charset="0"/>
                <a:cs typeface="Arial" pitchFamily="34" charset="0"/>
                <a:hlinkClick r:id="rId10" tooltip="Wat"/>
              </a:rPr>
              <a:t>W</a:t>
            </a:r>
            <a:r>
              <a:rPr lang="pl-PL" sz="1300" dirty="0" smtClean="0">
                <a:latin typeface="Arial" pitchFamily="34" charset="0"/>
                <a:cs typeface="Arial" pitchFamily="34" charset="0"/>
              </a:rPr>
              <a:t>.</a:t>
            </a:r>
          </a:p>
          <a:p>
            <a:endParaRPr lang="pl-PL" sz="13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548680"/>
            <a:ext cx="7851648" cy="1828800"/>
          </a:xfrm>
        </p:spPr>
        <p:txBody>
          <a:bodyPr/>
          <a:lstStyle/>
          <a:p>
            <a:pPr algn="ctr"/>
            <a:r>
              <a:rPr lang="pl-PL" dirty="0" smtClean="0"/>
              <a:t>Rozdział 2 – Rodzaje źródeł światła</a:t>
            </a:r>
            <a:endParaRPr lang="pl-PL" dirty="0"/>
          </a:p>
        </p:txBody>
      </p:sp>
      <p:sp>
        <p:nvSpPr>
          <p:cNvPr id="4" name="Przycisk akcji: Strona główna 3">
            <a:hlinkClick r:id="" action="ppaction://hlinkshowjump?jump=firstslide" highlightClick="1"/>
          </p:cNvPr>
          <p:cNvSpPr/>
          <p:nvPr/>
        </p:nvSpPr>
        <p:spPr>
          <a:xfrm>
            <a:off x="7596336" y="6021288"/>
            <a:ext cx="504056" cy="53836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zycisk akcji: Do przodu lub Następny 4">
            <a:hlinkClick r:id="" action="ppaction://hlinkshowjump?jump=nextslide" highlightClick="1"/>
          </p:cNvPr>
          <p:cNvSpPr/>
          <p:nvPr/>
        </p:nvSpPr>
        <p:spPr>
          <a:xfrm>
            <a:off x="8172400" y="6021288"/>
            <a:ext cx="576064" cy="53836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zycisk akcji: Wstecz lub Poprzedni 5">
            <a:hlinkClick r:id="" action="ppaction://hlinkshowjump?jump=previousslide" highlightClick="1"/>
          </p:cNvPr>
          <p:cNvSpPr/>
          <p:nvPr/>
        </p:nvSpPr>
        <p:spPr>
          <a:xfrm>
            <a:off x="6948264" y="6021288"/>
            <a:ext cx="576064" cy="53836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hlinkClick r:id="rId2" action="ppaction://hlinksldjump"/>
          </p:cNvPr>
          <p:cNvSpPr/>
          <p:nvPr/>
        </p:nvSpPr>
        <p:spPr>
          <a:xfrm>
            <a:off x="5364088" y="6021288"/>
            <a:ext cx="151216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Spis rozdziałów</a:t>
            </a:r>
            <a:endParaRPr lang="pl-PL" dirty="0"/>
          </a:p>
        </p:txBody>
      </p:sp>
      <p:sp>
        <p:nvSpPr>
          <p:cNvPr id="9" name="Podtytuł 8"/>
          <p:cNvSpPr>
            <a:spLocks noGrp="1"/>
          </p:cNvSpPr>
          <p:nvPr>
            <p:ph type="subTitle" idx="1"/>
          </p:nvPr>
        </p:nvSpPr>
        <p:spPr/>
        <p:txBody>
          <a:bodyPr/>
          <a:lstStyle/>
          <a:p>
            <a:endParaRPr lang="pl-PL" dirty="0"/>
          </a:p>
        </p:txBody>
      </p:sp>
      <p:pic>
        <p:nvPicPr>
          <p:cNvPr id="10" name="Obraz 9" descr="rtęciowa p.gif"/>
          <p:cNvPicPr>
            <a:picLocks noChangeAspect="1"/>
          </p:cNvPicPr>
          <p:nvPr/>
        </p:nvPicPr>
        <p:blipFill>
          <a:blip r:embed="rId3" cstate="print"/>
          <a:stretch>
            <a:fillRect/>
          </a:stretch>
        </p:blipFill>
        <p:spPr>
          <a:xfrm>
            <a:off x="2714612" y="2285992"/>
            <a:ext cx="3429017" cy="3429017"/>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548680"/>
            <a:ext cx="7851648" cy="1828800"/>
          </a:xfrm>
        </p:spPr>
        <p:txBody>
          <a:bodyPr/>
          <a:lstStyle/>
          <a:p>
            <a:pPr algn="ctr"/>
            <a:r>
              <a:rPr lang="pl-PL" dirty="0" smtClean="0"/>
              <a:t>Rozdział 2 – Rodzaje źródeł światła</a:t>
            </a:r>
            <a:endParaRPr lang="pl-PL" dirty="0"/>
          </a:p>
        </p:txBody>
      </p:sp>
      <p:sp>
        <p:nvSpPr>
          <p:cNvPr id="4" name="Przycisk akcji: Strona główna 3">
            <a:hlinkClick r:id="" action="ppaction://hlinkshowjump?jump=firstslide" highlightClick="1"/>
          </p:cNvPr>
          <p:cNvSpPr/>
          <p:nvPr/>
        </p:nvSpPr>
        <p:spPr>
          <a:xfrm>
            <a:off x="7596336" y="6021288"/>
            <a:ext cx="504056" cy="53836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zycisk akcji: Do przodu lub Następny 4">
            <a:hlinkClick r:id="" action="ppaction://hlinkshowjump?jump=nextslide" highlightClick="1"/>
          </p:cNvPr>
          <p:cNvSpPr/>
          <p:nvPr/>
        </p:nvSpPr>
        <p:spPr>
          <a:xfrm>
            <a:off x="8172400" y="6021288"/>
            <a:ext cx="576064" cy="53836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zycisk akcji: Wstecz lub Poprzedni 5">
            <a:hlinkClick r:id="" action="ppaction://hlinkshowjump?jump=previousslide" highlightClick="1"/>
          </p:cNvPr>
          <p:cNvSpPr/>
          <p:nvPr/>
        </p:nvSpPr>
        <p:spPr>
          <a:xfrm>
            <a:off x="6948264" y="6021288"/>
            <a:ext cx="576064" cy="53836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hlinkClick r:id="rId2" action="ppaction://hlinksldjump"/>
          </p:cNvPr>
          <p:cNvSpPr/>
          <p:nvPr/>
        </p:nvSpPr>
        <p:spPr>
          <a:xfrm>
            <a:off x="5364088" y="6021288"/>
            <a:ext cx="151216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Spis rozdziałów</a:t>
            </a:r>
            <a:endParaRPr lang="pl-PL" dirty="0"/>
          </a:p>
        </p:txBody>
      </p:sp>
      <p:sp>
        <p:nvSpPr>
          <p:cNvPr id="9" name="Podtytuł 8"/>
          <p:cNvSpPr>
            <a:spLocks noGrp="1"/>
          </p:cNvSpPr>
          <p:nvPr>
            <p:ph type="subTitle" idx="1"/>
          </p:nvPr>
        </p:nvSpPr>
        <p:spPr/>
        <p:txBody>
          <a:bodyPr>
            <a:noAutofit/>
          </a:bodyPr>
          <a:lstStyle/>
          <a:p>
            <a:r>
              <a:rPr lang="pl-PL" sz="1300" b="1" dirty="0" smtClean="0">
                <a:latin typeface="Arial" pitchFamily="34" charset="0"/>
                <a:cs typeface="Arial" pitchFamily="34" charset="0"/>
              </a:rPr>
              <a:t>Ksenonowa lampa łukowa</a:t>
            </a:r>
            <a:r>
              <a:rPr lang="pl-PL" sz="1300" dirty="0" smtClean="0">
                <a:latin typeface="Arial" pitchFamily="34" charset="0"/>
                <a:cs typeface="Arial" pitchFamily="34" charset="0"/>
              </a:rPr>
              <a:t> – </a:t>
            </a:r>
            <a:r>
              <a:rPr lang="pl-PL" sz="1300" dirty="0" smtClean="0">
                <a:latin typeface="Arial" pitchFamily="34" charset="0"/>
                <a:cs typeface="Arial" pitchFamily="34" charset="0"/>
                <a:hlinkClick r:id="rId3" tooltip="Lampa łukowa"/>
              </a:rPr>
              <a:t>lampa łukowa</a:t>
            </a:r>
            <a:r>
              <a:rPr lang="pl-PL" sz="1300" dirty="0" smtClean="0">
                <a:latin typeface="Arial" pitchFamily="34" charset="0"/>
                <a:cs typeface="Arial" pitchFamily="34" charset="0"/>
              </a:rPr>
              <a:t>, w której światło powstaje dzięki </a:t>
            </a:r>
            <a:r>
              <a:rPr lang="pl-PL" sz="1300" dirty="0" smtClean="0">
                <a:latin typeface="Arial" pitchFamily="34" charset="0"/>
                <a:cs typeface="Arial" pitchFamily="34" charset="0"/>
                <a:hlinkClick r:id="rId4" tooltip="Wyładowanie elektryczne"/>
              </a:rPr>
              <a:t>wyładowaniu elektrycznemu</a:t>
            </a:r>
            <a:r>
              <a:rPr lang="pl-PL" sz="1300" dirty="0" smtClean="0">
                <a:latin typeface="Arial" pitchFamily="34" charset="0"/>
                <a:cs typeface="Arial" pitchFamily="34" charset="0"/>
              </a:rPr>
              <a:t> w szklanej bańce wypełnionej </a:t>
            </a:r>
            <a:r>
              <a:rPr lang="pl-PL" sz="1300" dirty="0" smtClean="0">
                <a:latin typeface="Arial" pitchFamily="34" charset="0"/>
                <a:cs typeface="Arial" pitchFamily="34" charset="0"/>
                <a:hlinkClick r:id="rId5" tooltip="Ksenon"/>
              </a:rPr>
              <a:t>ksenonem</a:t>
            </a:r>
            <a:r>
              <a:rPr lang="pl-PL" sz="1300" dirty="0" smtClean="0">
                <a:latin typeface="Arial" pitchFamily="34" charset="0"/>
                <a:cs typeface="Arial" pitchFamily="34" charset="0"/>
              </a:rPr>
              <a:t> pod zwiększonym ciśnieniem. Charakteryzuje się białym </a:t>
            </a:r>
            <a:r>
              <a:rPr lang="pl-PL" sz="1300" dirty="0" smtClean="0">
                <a:latin typeface="Arial" pitchFamily="34" charset="0"/>
                <a:cs typeface="Arial" pitchFamily="34" charset="0"/>
                <a:hlinkClick r:id="rId6" tooltip="Światło"/>
              </a:rPr>
              <a:t>światłem</a:t>
            </a:r>
            <a:r>
              <a:rPr lang="pl-PL" sz="1300" dirty="0" smtClean="0">
                <a:latin typeface="Arial" pitchFamily="34" charset="0"/>
                <a:cs typeface="Arial" pitchFamily="34" charset="0"/>
              </a:rPr>
              <a:t> zbliżonym do światła </a:t>
            </a:r>
            <a:r>
              <a:rPr lang="pl-PL" sz="1300" dirty="0" smtClean="0">
                <a:latin typeface="Arial" pitchFamily="34" charset="0"/>
                <a:cs typeface="Arial" pitchFamily="34" charset="0"/>
                <a:hlinkClick r:id="rId7" tooltip="Słońce"/>
              </a:rPr>
              <a:t>słonecznego</a:t>
            </a:r>
            <a:r>
              <a:rPr lang="pl-PL" sz="1300" dirty="0" smtClean="0">
                <a:latin typeface="Arial" pitchFamily="34" charset="0"/>
                <a:cs typeface="Arial" pitchFamily="34" charset="0"/>
              </a:rPr>
              <a:t> i wysokim </a:t>
            </a:r>
            <a:r>
              <a:rPr lang="pl-PL" sz="1300" dirty="0" smtClean="0">
                <a:latin typeface="Arial" pitchFamily="34" charset="0"/>
                <a:cs typeface="Arial" pitchFamily="34" charset="0"/>
                <a:hlinkClick r:id="rId8" tooltip="Współczynnik oddawania barw"/>
              </a:rPr>
              <a:t>wskaźnikiem oddawania barw</a:t>
            </a:r>
            <a:r>
              <a:rPr lang="pl-PL" sz="1300" dirty="0" smtClean="0">
                <a:latin typeface="Arial" pitchFamily="34" charset="0"/>
                <a:cs typeface="Arial" pitchFamily="34" charset="0"/>
              </a:rPr>
              <a:t>. Ksenonowe lampy łukowe mają silnie zróżnicowaną moc, od 75 W do 15 </a:t>
            </a:r>
            <a:r>
              <a:rPr lang="pl-PL" sz="1300" dirty="0" err="1" smtClean="0">
                <a:latin typeface="Arial" pitchFamily="34" charset="0"/>
                <a:cs typeface="Arial" pitchFamily="34" charset="0"/>
                <a:hlinkClick r:id="rId9" tooltip="Wat"/>
              </a:rPr>
              <a:t>kW</a:t>
            </a:r>
            <a:r>
              <a:rPr lang="pl-PL" sz="1300" dirty="0" smtClean="0">
                <a:latin typeface="Arial" pitchFamily="34" charset="0"/>
                <a:cs typeface="Arial" pitchFamily="34" charset="0"/>
              </a:rPr>
              <a:t>. Stosowane są w </a:t>
            </a:r>
            <a:r>
              <a:rPr lang="pl-PL" sz="1300" dirty="0" smtClean="0">
                <a:latin typeface="Arial" pitchFamily="34" charset="0"/>
                <a:cs typeface="Arial" pitchFamily="34" charset="0"/>
                <a:hlinkClick r:id="rId10" tooltip="Projektor filmowy"/>
              </a:rPr>
              <a:t>projektorach filmowych</a:t>
            </a:r>
            <a:r>
              <a:rPr lang="pl-PL" sz="1300" baseline="30000" dirty="0" smtClean="0">
                <a:latin typeface="Arial" pitchFamily="34" charset="0"/>
                <a:cs typeface="Arial" pitchFamily="34" charset="0"/>
                <a:hlinkClick r:id="rId11"/>
              </a:rPr>
              <a:t>[1]</a:t>
            </a:r>
            <a:r>
              <a:rPr lang="pl-PL" sz="1300" dirty="0" smtClean="0">
                <a:latin typeface="Arial" pitchFamily="34" charset="0"/>
                <a:cs typeface="Arial" pitchFamily="34" charset="0"/>
              </a:rPr>
              <a:t>. Ksenonowa lampa łukowa to bańka szklana z zatopionymi elektrodami </a:t>
            </a:r>
            <a:r>
              <a:rPr lang="pl-PL" sz="1300" dirty="0" smtClean="0">
                <a:latin typeface="Arial" pitchFamily="34" charset="0"/>
                <a:cs typeface="Arial" pitchFamily="34" charset="0"/>
                <a:hlinkClick r:id="rId12" tooltip="Wolfram"/>
              </a:rPr>
              <a:t>wolframowymi</a:t>
            </a:r>
            <a:r>
              <a:rPr lang="pl-PL" sz="1300" dirty="0" smtClean="0">
                <a:latin typeface="Arial" pitchFamily="34" charset="0"/>
                <a:cs typeface="Arial" pitchFamily="34" charset="0"/>
              </a:rPr>
              <a:t>, wypełniona ksenonem. Ciśnienie gazu w stanie spoczynku to 5–15 </a:t>
            </a:r>
            <a:r>
              <a:rPr lang="pl-PL" sz="1300" dirty="0" err="1" smtClean="0">
                <a:latin typeface="Arial" pitchFamily="34" charset="0"/>
                <a:cs typeface="Arial" pitchFamily="34" charset="0"/>
                <a:hlinkClick r:id="rId13" tooltip="Atmosfera fizyczna"/>
              </a:rPr>
              <a:t>atm</a:t>
            </a:r>
            <a:r>
              <a:rPr lang="pl-PL" sz="1300" dirty="0" smtClean="0">
                <a:latin typeface="Arial" pitchFamily="34" charset="0"/>
                <a:cs typeface="Arial" pitchFamily="34" charset="0"/>
              </a:rPr>
              <a:t>, natomiast podczas pracy wzrasta do kilkudziesięciu atmosfer. Zapłon następuje poprzez podanie impulsu wysokiego napięcia (ok. 30 </a:t>
            </a:r>
            <a:r>
              <a:rPr lang="pl-PL" sz="1300" dirty="0" err="1" smtClean="0">
                <a:latin typeface="Arial" pitchFamily="34" charset="0"/>
                <a:cs typeface="Arial" pitchFamily="34" charset="0"/>
              </a:rPr>
              <a:t>kV</a:t>
            </a:r>
            <a:r>
              <a:rPr lang="pl-PL" sz="1300" dirty="0" smtClean="0">
                <a:latin typeface="Arial" pitchFamily="34" charset="0"/>
                <a:cs typeface="Arial" pitchFamily="34" charset="0"/>
              </a:rPr>
              <a:t>), który </a:t>
            </a:r>
            <a:r>
              <a:rPr lang="pl-PL" sz="1300" dirty="0" smtClean="0">
                <a:latin typeface="Arial" pitchFamily="34" charset="0"/>
                <a:cs typeface="Arial" pitchFamily="34" charset="0"/>
                <a:hlinkClick r:id="rId14" tooltip="Jonizacja"/>
              </a:rPr>
              <a:t>jonizuje</a:t>
            </a:r>
            <a:r>
              <a:rPr lang="pl-PL" sz="1300" dirty="0" smtClean="0">
                <a:latin typeface="Arial" pitchFamily="34" charset="0"/>
                <a:cs typeface="Arial" pitchFamily="34" charset="0"/>
              </a:rPr>
              <a:t> gaz i powoduje powstanie łuku pomiędzy elektrodami, po czym napięcie jest obniżane do wartości roboczej wynoszącej zwykle 20–30 V (wielkości skrajne to 15–60 V). Lampy są zasilane </a:t>
            </a:r>
            <a:r>
              <a:rPr lang="pl-PL" sz="1300" dirty="0" smtClean="0">
                <a:latin typeface="Arial" pitchFamily="34" charset="0"/>
                <a:cs typeface="Arial" pitchFamily="34" charset="0"/>
                <a:hlinkClick r:id="rId15" tooltip="Prąd stały"/>
              </a:rPr>
              <a:t>prądem stałym</a:t>
            </a:r>
            <a:r>
              <a:rPr lang="pl-PL" sz="1300" dirty="0" smtClean="0">
                <a:latin typeface="Arial" pitchFamily="34" charset="0"/>
                <a:cs typeface="Arial" pitchFamily="34" charset="0"/>
              </a:rPr>
              <a:t> o natężeniu do 200 A.</a:t>
            </a:r>
          </a:p>
          <a:p>
            <a:r>
              <a:rPr lang="pl-PL" sz="1300" dirty="0" smtClean="0">
                <a:latin typeface="Arial" pitchFamily="34" charset="0"/>
                <a:cs typeface="Arial" pitchFamily="34" charset="0"/>
              </a:rPr>
              <a:t> </a:t>
            </a:r>
          </a:p>
          <a:p>
            <a:endParaRPr lang="pl-PL" sz="13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548680"/>
            <a:ext cx="7851648" cy="1828800"/>
          </a:xfrm>
        </p:spPr>
        <p:txBody>
          <a:bodyPr/>
          <a:lstStyle/>
          <a:p>
            <a:pPr algn="ctr"/>
            <a:r>
              <a:rPr lang="pl-PL" dirty="0" smtClean="0"/>
              <a:t>Rozdział 2 – Rodzaje źródeł światła</a:t>
            </a:r>
            <a:endParaRPr lang="pl-PL" dirty="0"/>
          </a:p>
        </p:txBody>
      </p:sp>
      <p:sp>
        <p:nvSpPr>
          <p:cNvPr id="4" name="Przycisk akcji: Strona główna 3">
            <a:hlinkClick r:id="" action="ppaction://hlinkshowjump?jump=firstslide" highlightClick="1"/>
          </p:cNvPr>
          <p:cNvSpPr/>
          <p:nvPr/>
        </p:nvSpPr>
        <p:spPr>
          <a:xfrm>
            <a:off x="7596336" y="6021288"/>
            <a:ext cx="504056" cy="53836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zycisk akcji: Do przodu lub Następny 4">
            <a:hlinkClick r:id="" action="ppaction://hlinkshowjump?jump=nextslide" highlightClick="1"/>
          </p:cNvPr>
          <p:cNvSpPr/>
          <p:nvPr/>
        </p:nvSpPr>
        <p:spPr>
          <a:xfrm>
            <a:off x="8172400" y="6021288"/>
            <a:ext cx="576064" cy="53836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zycisk akcji: Wstecz lub Poprzedni 5">
            <a:hlinkClick r:id="" action="ppaction://hlinkshowjump?jump=previousslide" highlightClick="1"/>
          </p:cNvPr>
          <p:cNvSpPr/>
          <p:nvPr/>
        </p:nvSpPr>
        <p:spPr>
          <a:xfrm>
            <a:off x="6948264" y="6021288"/>
            <a:ext cx="576064" cy="53836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hlinkClick r:id="rId2" action="ppaction://hlinksldjump"/>
          </p:cNvPr>
          <p:cNvSpPr/>
          <p:nvPr/>
        </p:nvSpPr>
        <p:spPr>
          <a:xfrm>
            <a:off x="5364088" y="6021288"/>
            <a:ext cx="151216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Spis rozdziałów</a:t>
            </a:r>
            <a:endParaRPr lang="pl-PL" dirty="0"/>
          </a:p>
        </p:txBody>
      </p:sp>
      <p:sp>
        <p:nvSpPr>
          <p:cNvPr id="9" name="Podtytuł 8"/>
          <p:cNvSpPr>
            <a:spLocks noGrp="1"/>
          </p:cNvSpPr>
          <p:nvPr>
            <p:ph type="subTitle" idx="1"/>
          </p:nvPr>
        </p:nvSpPr>
        <p:spPr/>
        <p:txBody>
          <a:bodyPr/>
          <a:lstStyle/>
          <a:p>
            <a:endParaRPr lang="pl-PL" dirty="0"/>
          </a:p>
        </p:txBody>
      </p:sp>
      <p:pic>
        <p:nvPicPr>
          <p:cNvPr id="8" name="Obraz 7" descr="pobrany plik.jpg"/>
          <p:cNvPicPr>
            <a:picLocks noChangeAspect="1"/>
          </p:cNvPicPr>
          <p:nvPr/>
        </p:nvPicPr>
        <p:blipFill>
          <a:blip r:embed="rId3" cstate="print"/>
          <a:stretch>
            <a:fillRect/>
          </a:stretch>
        </p:blipFill>
        <p:spPr>
          <a:xfrm>
            <a:off x="2285984" y="2428868"/>
            <a:ext cx="4482551" cy="3357586"/>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548680"/>
            <a:ext cx="7851648" cy="1828800"/>
          </a:xfrm>
        </p:spPr>
        <p:txBody>
          <a:bodyPr/>
          <a:lstStyle/>
          <a:p>
            <a:pPr algn="ctr"/>
            <a:r>
              <a:rPr lang="pl-PL" dirty="0" smtClean="0"/>
              <a:t>Rozdział 3 - Podłączenia </a:t>
            </a:r>
            <a:endParaRPr lang="pl-PL" dirty="0"/>
          </a:p>
        </p:txBody>
      </p:sp>
      <p:sp>
        <p:nvSpPr>
          <p:cNvPr id="3" name="Podtytuł 2"/>
          <p:cNvSpPr>
            <a:spLocks noGrp="1"/>
          </p:cNvSpPr>
          <p:nvPr>
            <p:ph type="subTitle" idx="1"/>
          </p:nvPr>
        </p:nvSpPr>
        <p:spPr>
          <a:xfrm>
            <a:off x="500034" y="2643182"/>
            <a:ext cx="8071048" cy="2720744"/>
          </a:xfrm>
        </p:spPr>
        <p:txBody>
          <a:bodyPr>
            <a:noAutofit/>
          </a:bodyPr>
          <a:lstStyle/>
          <a:p>
            <a:pPr algn="just"/>
            <a:r>
              <a:rPr lang="pl-PL" sz="1300" b="1" dirty="0" smtClean="0"/>
              <a:t>HDMI </a:t>
            </a:r>
            <a:r>
              <a:rPr lang="pl-PL" sz="1300" dirty="0" smtClean="0"/>
              <a:t>- interfejs służący do przesyłania cyfrowego, nieskompresowanego sygnału audio i wideo. Producenci elektroniki użytkowej zaczęli stosować technologię HDMI w swoich produktach od września 2003 </a:t>
            </a:r>
            <a:r>
              <a:rPr lang="pl-PL" sz="1300" dirty="0" err="1" smtClean="0"/>
              <a:t>roku.HDMI</a:t>
            </a:r>
            <a:r>
              <a:rPr lang="pl-PL" sz="1300" dirty="0" smtClean="0"/>
              <a:t> pozwala łączyć ze sobą dowolne, zgodne ze standardem, urządzenia audio/wideo takie jak odtwarzacze DVD, </a:t>
            </a:r>
            <a:r>
              <a:rPr lang="pl-PL" sz="1300" dirty="0" err="1" smtClean="0"/>
              <a:t>Blu-ray</a:t>
            </a:r>
            <a:r>
              <a:rPr lang="pl-PL" sz="1300" dirty="0" smtClean="0"/>
              <a:t>, konsole gier, komputery, monitory i telewizory cyfrowe. Dane wideo przesyłane są z wykorzystaniem technologii TMDS. Maksymalna odległość transmisji to 15 metrów, przy zastosowaniu przewodów wykonanych zgodnie z zaleceniami HDMI </a:t>
            </a:r>
            <a:r>
              <a:rPr lang="pl-PL" sz="1300" dirty="0" err="1" smtClean="0"/>
              <a:t>Working</a:t>
            </a:r>
            <a:r>
              <a:rPr lang="pl-PL" sz="1300" dirty="0" smtClean="0"/>
              <a:t> Group. W większości wykonań kabli dostępnych na rynku, odległość nie przekracza 3-5 metrów. W przypadku większych długości konieczne jest stosowanie </a:t>
            </a:r>
            <a:r>
              <a:rPr lang="pl-PL" sz="1300" dirty="0" err="1" smtClean="0"/>
              <a:t>repeaterów</a:t>
            </a:r>
            <a:r>
              <a:rPr lang="pl-PL" sz="1300" dirty="0" smtClean="0"/>
              <a:t> (regenerator sygnału).Interfejsy HDMI pierwszej generacji to HDMI 1.0, HDMI 1.1, HDMI 1.2, 1.2a, HDMI 1.3, 1.3a, 1.3b, 1.3b1, 1.3c, HDMI 1.4, 1.4a. Następca </a:t>
            </a:r>
            <a:r>
              <a:rPr lang="pl-PL" sz="1300" dirty="0" err="1" smtClean="0"/>
              <a:t>interfeju</a:t>
            </a:r>
            <a:r>
              <a:rPr lang="pl-PL" sz="1300" dirty="0" smtClean="0"/>
              <a:t> HDMI pierwszej generacji to HDMI 2.0 wydany w 2013 roku. Ostatecznie ma on zapewnić możliwość odtwarzania materiałów filmowych UHD z częstotliwością 50, 60 lub nawet 120 klatek na sekundę. Interfejs HDMI 1.4a, a więc najnowsze wydanie pierwszej generacji HDMI, stosowane w telewizorach wielu producentów co prawda zapewnia możliwość przekazywania strumieni wideo w rozdzielczości 3840 x 2160 pikseli (UHD), ale przy częstotliwości nie większej niż 24 klatki na sekundę. Ta wartość jest wystarczająca w przypadku filmów, ale dla telewizji to za mało, gdyż te stosują strumienie o częstotliwości </a:t>
            </a:r>
            <a:br>
              <a:rPr lang="pl-PL" sz="1300" dirty="0" smtClean="0"/>
            </a:br>
            <a:r>
              <a:rPr lang="pl-PL" sz="1300" dirty="0" smtClean="0"/>
              <a:t>50 lub 60 klatek na sekundę.</a:t>
            </a:r>
          </a:p>
          <a:p>
            <a:pPr algn="just"/>
            <a:endParaRPr lang="pl-PL" sz="1300" dirty="0"/>
          </a:p>
        </p:txBody>
      </p:sp>
      <p:sp>
        <p:nvSpPr>
          <p:cNvPr id="4" name="Przycisk akcji: Strona główna 3">
            <a:hlinkClick r:id="" action="ppaction://hlinkshowjump?jump=firstslide" highlightClick="1"/>
          </p:cNvPr>
          <p:cNvSpPr/>
          <p:nvPr/>
        </p:nvSpPr>
        <p:spPr>
          <a:xfrm>
            <a:off x="7596336" y="6021288"/>
            <a:ext cx="504056" cy="53836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zycisk akcji: Do przodu lub Następny 4">
            <a:hlinkClick r:id="" action="ppaction://hlinkshowjump?jump=nextslide" highlightClick="1"/>
          </p:cNvPr>
          <p:cNvSpPr/>
          <p:nvPr/>
        </p:nvSpPr>
        <p:spPr>
          <a:xfrm>
            <a:off x="8172400" y="6021288"/>
            <a:ext cx="576064" cy="53836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zycisk akcji: Wstecz lub Poprzedni 5">
            <a:hlinkClick r:id="" action="ppaction://hlinkshowjump?jump=previousslide" highlightClick="1"/>
          </p:cNvPr>
          <p:cNvSpPr/>
          <p:nvPr/>
        </p:nvSpPr>
        <p:spPr>
          <a:xfrm>
            <a:off x="6948264" y="6021288"/>
            <a:ext cx="576064" cy="53836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hlinkClick r:id="rId2" action="ppaction://hlinksldjump"/>
          </p:cNvPr>
          <p:cNvSpPr/>
          <p:nvPr/>
        </p:nvSpPr>
        <p:spPr>
          <a:xfrm>
            <a:off x="5364088" y="6021288"/>
            <a:ext cx="151216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Spis rozdziałów</a:t>
            </a:r>
            <a:endParaRPr lang="pl-PL"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548680"/>
            <a:ext cx="7851648" cy="1828800"/>
          </a:xfrm>
        </p:spPr>
        <p:txBody>
          <a:bodyPr/>
          <a:lstStyle/>
          <a:p>
            <a:pPr algn="ctr"/>
            <a:r>
              <a:rPr lang="pl-PL" dirty="0" smtClean="0"/>
              <a:t>Rozdział 3 - Podłączenia </a:t>
            </a:r>
            <a:endParaRPr lang="pl-PL" dirty="0"/>
          </a:p>
        </p:txBody>
      </p:sp>
      <p:sp>
        <p:nvSpPr>
          <p:cNvPr id="3" name="Podtytuł 2"/>
          <p:cNvSpPr>
            <a:spLocks noGrp="1"/>
          </p:cNvSpPr>
          <p:nvPr>
            <p:ph type="subTitle" idx="1"/>
          </p:nvPr>
        </p:nvSpPr>
        <p:spPr>
          <a:xfrm>
            <a:off x="533400" y="3228536"/>
            <a:ext cx="7927032" cy="1856648"/>
          </a:xfrm>
        </p:spPr>
        <p:txBody>
          <a:bodyPr/>
          <a:lstStyle/>
          <a:p>
            <a:r>
              <a:rPr lang="pl-PL" dirty="0" smtClean="0"/>
              <a:t/>
            </a:r>
            <a:br>
              <a:rPr lang="pl-PL" dirty="0" smtClean="0"/>
            </a:br>
            <a:endParaRPr lang="pl-PL" dirty="0"/>
          </a:p>
        </p:txBody>
      </p:sp>
      <p:sp>
        <p:nvSpPr>
          <p:cNvPr id="4" name="Przycisk akcji: Strona główna 3">
            <a:hlinkClick r:id="" action="ppaction://hlinkshowjump?jump=firstslide" highlightClick="1"/>
          </p:cNvPr>
          <p:cNvSpPr/>
          <p:nvPr/>
        </p:nvSpPr>
        <p:spPr>
          <a:xfrm>
            <a:off x="7596336" y="6021288"/>
            <a:ext cx="504056" cy="53836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zycisk akcji: Do przodu lub Następny 4">
            <a:hlinkClick r:id="" action="ppaction://hlinkshowjump?jump=nextslide" highlightClick="1"/>
          </p:cNvPr>
          <p:cNvSpPr/>
          <p:nvPr/>
        </p:nvSpPr>
        <p:spPr>
          <a:xfrm>
            <a:off x="8172400" y="6021288"/>
            <a:ext cx="576064" cy="53836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zycisk akcji: Wstecz lub Poprzedni 5">
            <a:hlinkClick r:id="" action="ppaction://hlinkshowjump?jump=previousslide" highlightClick="1"/>
          </p:cNvPr>
          <p:cNvSpPr/>
          <p:nvPr/>
        </p:nvSpPr>
        <p:spPr>
          <a:xfrm>
            <a:off x="6948264" y="6021288"/>
            <a:ext cx="576064" cy="53836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hlinkClick r:id="rId2" action="ppaction://hlinksldjump"/>
          </p:cNvPr>
          <p:cNvSpPr/>
          <p:nvPr/>
        </p:nvSpPr>
        <p:spPr>
          <a:xfrm>
            <a:off x="5364088" y="6021288"/>
            <a:ext cx="151216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Spis rozdziałów</a:t>
            </a:r>
            <a:endParaRPr lang="pl-PL" dirty="0"/>
          </a:p>
        </p:txBody>
      </p:sp>
      <p:pic>
        <p:nvPicPr>
          <p:cNvPr id="2050" name="Picture 2" descr="C:\Users\Ja\Desktop\hdmi1.gif"/>
          <p:cNvPicPr>
            <a:picLocks noChangeAspect="1" noChangeArrowheads="1"/>
          </p:cNvPicPr>
          <p:nvPr/>
        </p:nvPicPr>
        <p:blipFill>
          <a:blip r:embed="rId3" cstate="print"/>
          <a:srcRect/>
          <a:stretch>
            <a:fillRect/>
          </a:stretch>
        </p:blipFill>
        <p:spPr bwMode="auto">
          <a:xfrm>
            <a:off x="1285852" y="2428868"/>
            <a:ext cx="5929354" cy="3255513"/>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548680"/>
            <a:ext cx="7851648" cy="1828800"/>
          </a:xfrm>
        </p:spPr>
        <p:txBody>
          <a:bodyPr/>
          <a:lstStyle/>
          <a:p>
            <a:pPr algn="ctr"/>
            <a:r>
              <a:rPr lang="pl-PL" dirty="0" smtClean="0"/>
              <a:t>Rozdział 3 - Podłączenia </a:t>
            </a:r>
            <a:endParaRPr lang="pl-PL" dirty="0"/>
          </a:p>
        </p:txBody>
      </p:sp>
      <p:sp>
        <p:nvSpPr>
          <p:cNvPr id="3" name="Podtytuł 2"/>
          <p:cNvSpPr>
            <a:spLocks noGrp="1"/>
          </p:cNvSpPr>
          <p:nvPr>
            <p:ph type="subTitle" idx="1"/>
          </p:nvPr>
        </p:nvSpPr>
        <p:spPr>
          <a:xfrm>
            <a:off x="533400" y="3228536"/>
            <a:ext cx="7999040" cy="2288696"/>
          </a:xfrm>
        </p:spPr>
        <p:txBody>
          <a:bodyPr>
            <a:normAutofit fontScale="55000" lnSpcReduction="20000"/>
          </a:bodyPr>
          <a:lstStyle/>
          <a:p>
            <a:pPr algn="just">
              <a:lnSpc>
                <a:spcPct val="120000"/>
              </a:lnSpc>
            </a:pPr>
            <a:r>
              <a:rPr lang="pl-PL" b="1" dirty="0" smtClean="0"/>
              <a:t>DVI </a:t>
            </a:r>
            <a:r>
              <a:rPr lang="pl-PL" dirty="0" smtClean="0"/>
              <a:t>-</a:t>
            </a:r>
            <a:r>
              <a:rPr lang="pl-PL" b="1" dirty="0" smtClean="0"/>
              <a:t> </a:t>
            </a:r>
            <a:r>
              <a:rPr lang="pl-PL" dirty="0" smtClean="0"/>
              <a:t>standard złącza pomiędzy kartą graficzną a monitorem komputera. Pojawił się w komputerach w 1999 roku Standard Digital Visual </a:t>
            </a:r>
            <a:r>
              <a:rPr lang="pl-PL" dirty="0" err="1" smtClean="0"/>
              <a:t>Interface</a:t>
            </a:r>
            <a:r>
              <a:rPr lang="pl-PL" dirty="0" smtClean="0"/>
              <a:t> został zaprojektowany przez grupę Digital Display </a:t>
            </a:r>
            <a:r>
              <a:rPr lang="pl-PL" dirty="0" err="1" smtClean="0"/>
              <a:t>Working</a:t>
            </a:r>
            <a:r>
              <a:rPr lang="pl-PL" dirty="0" smtClean="0"/>
              <a:t> Group (DDWG). Do grupy lobbującej za DVI można zaliczyć wiele firm związanych początkowo z DFP. Mimo że DVI nie zostało zaakceptowane jako standard przez VESA, ma ono bardzo dobrą perspektywę na przyszłość, ponieważ protokołem przesyłu danych cyfrowych jest również TMDS (</a:t>
            </a:r>
            <a:r>
              <a:rPr lang="pl-PL" dirty="0" err="1" smtClean="0"/>
              <a:t>PanelLink</a:t>
            </a:r>
            <a:r>
              <a:rPr lang="pl-PL" dirty="0" smtClean="0"/>
              <a:t>). W porównaniu z </a:t>
            </a:r>
            <a:r>
              <a:rPr lang="pl-PL" dirty="0" err="1" smtClean="0"/>
              <a:t>P&amp;D</a:t>
            </a:r>
            <a:r>
              <a:rPr lang="pl-PL" dirty="0" smtClean="0"/>
              <a:t> i, które posiadają tylko jeden kanał przesyłowy, DVI zawiera również drugi, co podwaja maksymalne pasmo przenoszenia (</a:t>
            </a:r>
            <a:r>
              <a:rPr lang="pl-PL" i="1" dirty="0" err="1" smtClean="0"/>
              <a:t>pixel</a:t>
            </a:r>
            <a:r>
              <a:rPr lang="pl-PL" i="1" dirty="0" smtClean="0"/>
              <a:t> </a:t>
            </a:r>
            <a:r>
              <a:rPr lang="pl-PL" i="1" dirty="0" err="1" smtClean="0"/>
              <a:t>rate</a:t>
            </a:r>
            <a:r>
              <a:rPr lang="pl-PL" dirty="0" smtClean="0"/>
              <a:t>). Pozwala to na osiągnięcie rozdzielczości ponad 1280x1024 pikseli. Inną zaletą DVI jest fakt, że może być również przenoszony sygnał analogowy. Dzięki temu, w razie potrzeby, mogą być podłączone również starsze monitory CRT:</a:t>
            </a:r>
          </a:p>
          <a:p>
            <a:pPr>
              <a:lnSpc>
                <a:spcPct val="120000"/>
              </a:lnSpc>
            </a:pPr>
            <a:endParaRPr lang="pl-PL" dirty="0"/>
          </a:p>
        </p:txBody>
      </p:sp>
      <p:sp>
        <p:nvSpPr>
          <p:cNvPr id="4" name="Przycisk akcji: Strona główna 3">
            <a:hlinkClick r:id="" action="ppaction://hlinkshowjump?jump=firstslide" highlightClick="1"/>
          </p:cNvPr>
          <p:cNvSpPr/>
          <p:nvPr/>
        </p:nvSpPr>
        <p:spPr>
          <a:xfrm>
            <a:off x="7596336" y="6021288"/>
            <a:ext cx="504056" cy="53836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zycisk akcji: Do przodu lub Następny 4">
            <a:hlinkClick r:id="" action="ppaction://hlinkshowjump?jump=nextslide" highlightClick="1"/>
          </p:cNvPr>
          <p:cNvSpPr/>
          <p:nvPr/>
        </p:nvSpPr>
        <p:spPr>
          <a:xfrm>
            <a:off x="8172400" y="6021288"/>
            <a:ext cx="576064" cy="53836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zycisk akcji: Wstecz lub Poprzedni 5">
            <a:hlinkClick r:id="" action="ppaction://hlinkshowjump?jump=previousslide" highlightClick="1"/>
          </p:cNvPr>
          <p:cNvSpPr/>
          <p:nvPr/>
        </p:nvSpPr>
        <p:spPr>
          <a:xfrm>
            <a:off x="6948264" y="6021288"/>
            <a:ext cx="576064" cy="53836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hlinkClick r:id="rId2" action="ppaction://hlinksldjump"/>
          </p:cNvPr>
          <p:cNvSpPr/>
          <p:nvPr/>
        </p:nvSpPr>
        <p:spPr>
          <a:xfrm>
            <a:off x="5364088" y="6021288"/>
            <a:ext cx="151216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Spis rozdziałów</a:t>
            </a:r>
            <a:endParaRPr lang="pl-P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2052736" y="260648"/>
            <a:ext cx="7851648" cy="1828800"/>
          </a:xfrm>
        </p:spPr>
        <p:txBody>
          <a:bodyPr/>
          <a:lstStyle/>
          <a:p>
            <a:r>
              <a:rPr lang="pl-PL" dirty="0" smtClean="0"/>
              <a:t>Wstęp</a:t>
            </a:r>
            <a:endParaRPr lang="pl-PL" dirty="0"/>
          </a:p>
        </p:txBody>
      </p:sp>
      <p:sp>
        <p:nvSpPr>
          <p:cNvPr id="3" name="Podtytuł 2"/>
          <p:cNvSpPr>
            <a:spLocks noGrp="1"/>
          </p:cNvSpPr>
          <p:nvPr>
            <p:ph type="subTitle" idx="1"/>
          </p:nvPr>
        </p:nvSpPr>
        <p:spPr/>
        <p:txBody>
          <a:bodyPr>
            <a:normAutofit fontScale="70000" lnSpcReduction="20000"/>
          </a:bodyPr>
          <a:lstStyle/>
          <a:p>
            <a:pPr algn="just">
              <a:lnSpc>
                <a:spcPct val="120000"/>
              </a:lnSpc>
            </a:pPr>
            <a:r>
              <a:rPr lang="pl-PL" dirty="0" smtClean="0"/>
              <a:t>W mojej pracy starałem się wykorzystać wszelkie materiały takie jak Internet, książki i filmy. Praca jest podzielona na trzy rozdziały, które dopełniają wstęp i zakończenie. W rozdziale pierwszym wypisałem  ogólne informacje o projektorach. W rozdziale drugim wypisałem </a:t>
            </a:r>
            <a:r>
              <a:rPr lang="pl-PL" dirty="0" smtClean="0"/>
              <a:t>rodzaje </a:t>
            </a:r>
            <a:r>
              <a:rPr lang="pl-PL" smtClean="0"/>
              <a:t>źródeł światła. </a:t>
            </a:r>
            <a:r>
              <a:rPr lang="pl-PL" dirty="0" smtClean="0"/>
              <a:t>W rozdziale trzecim wypisałem podłączenia projektorów do innych urządzeń</a:t>
            </a:r>
            <a:endParaRPr lang="pl-PL" dirty="0"/>
          </a:p>
        </p:txBody>
      </p:sp>
      <p:sp>
        <p:nvSpPr>
          <p:cNvPr id="4" name="Przycisk akcji: Strona główna 3">
            <a:hlinkClick r:id="" action="ppaction://hlinkshowjump?jump=firstslide" highlightClick="1"/>
          </p:cNvPr>
          <p:cNvSpPr/>
          <p:nvPr/>
        </p:nvSpPr>
        <p:spPr>
          <a:xfrm>
            <a:off x="7596336" y="6021288"/>
            <a:ext cx="504056" cy="53836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zycisk akcji: Do przodu lub Następny 4">
            <a:hlinkClick r:id="" action="ppaction://hlinkshowjump?jump=nextslide" highlightClick="1"/>
          </p:cNvPr>
          <p:cNvSpPr/>
          <p:nvPr/>
        </p:nvSpPr>
        <p:spPr>
          <a:xfrm>
            <a:off x="8172400" y="6021288"/>
            <a:ext cx="576064" cy="53836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zycisk akcji: Wstecz lub Poprzedni 5">
            <a:hlinkClick r:id="" action="ppaction://hlinkshowjump?jump=previousslide" highlightClick="1"/>
          </p:cNvPr>
          <p:cNvSpPr/>
          <p:nvPr/>
        </p:nvSpPr>
        <p:spPr>
          <a:xfrm>
            <a:off x="6948264" y="6021288"/>
            <a:ext cx="576064" cy="53836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548680"/>
            <a:ext cx="7851648" cy="1828800"/>
          </a:xfrm>
        </p:spPr>
        <p:txBody>
          <a:bodyPr/>
          <a:lstStyle/>
          <a:p>
            <a:pPr algn="ctr"/>
            <a:r>
              <a:rPr lang="pl-PL" dirty="0" smtClean="0"/>
              <a:t>Rozdział 3 - Podłączenia </a:t>
            </a:r>
            <a:endParaRPr lang="pl-PL" dirty="0"/>
          </a:p>
        </p:txBody>
      </p:sp>
      <p:sp>
        <p:nvSpPr>
          <p:cNvPr id="3" name="Podtytuł 2"/>
          <p:cNvSpPr>
            <a:spLocks noGrp="1"/>
          </p:cNvSpPr>
          <p:nvPr>
            <p:ph type="subTitle" idx="1"/>
          </p:nvPr>
        </p:nvSpPr>
        <p:spPr/>
        <p:txBody>
          <a:bodyPr>
            <a:normAutofit/>
          </a:bodyPr>
          <a:lstStyle/>
          <a:p>
            <a:pPr lvl="0" algn="just"/>
            <a:r>
              <a:rPr lang="pl-PL" sz="1800" dirty="0" smtClean="0"/>
              <a:t/>
            </a:r>
            <a:br>
              <a:rPr lang="pl-PL" sz="1800" dirty="0" smtClean="0"/>
            </a:br>
            <a:r>
              <a:rPr lang="pl-PL" sz="1800" b="1" dirty="0" smtClean="0"/>
              <a:t>DVI-I </a:t>
            </a:r>
            <a:r>
              <a:rPr lang="pl-PL" sz="1800" dirty="0" smtClean="0"/>
              <a:t>- przesyła zarówno dane cyfrowe jak i analogowe. Po zastosowaniu właściwej przejściówki można je połączyć ze zwykłym złączem </a:t>
            </a:r>
            <a:r>
              <a:rPr lang="pl-PL" sz="1800" dirty="0" err="1" smtClean="0"/>
              <a:t>D-Sub</a:t>
            </a:r>
            <a:r>
              <a:rPr lang="pl-PL" sz="1800" dirty="0" smtClean="0"/>
              <a:t> karty graficznej.</a:t>
            </a:r>
          </a:p>
          <a:p>
            <a:pPr algn="just"/>
            <a:endParaRPr lang="pl-PL" sz="1800" dirty="0"/>
          </a:p>
        </p:txBody>
      </p:sp>
      <p:sp>
        <p:nvSpPr>
          <p:cNvPr id="4" name="Przycisk akcji: Strona główna 3">
            <a:hlinkClick r:id="" action="ppaction://hlinkshowjump?jump=firstslide" highlightClick="1"/>
          </p:cNvPr>
          <p:cNvSpPr/>
          <p:nvPr/>
        </p:nvSpPr>
        <p:spPr>
          <a:xfrm>
            <a:off x="7596336" y="6021288"/>
            <a:ext cx="504056" cy="53836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zycisk akcji: Do przodu lub Następny 4">
            <a:hlinkClick r:id="" action="ppaction://hlinkshowjump?jump=nextslide" highlightClick="1"/>
          </p:cNvPr>
          <p:cNvSpPr/>
          <p:nvPr/>
        </p:nvSpPr>
        <p:spPr>
          <a:xfrm>
            <a:off x="8172400" y="6021288"/>
            <a:ext cx="576064" cy="53836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zycisk akcji: Wstecz lub Poprzedni 5">
            <a:hlinkClick r:id="" action="ppaction://hlinkshowjump?jump=previousslide" highlightClick="1"/>
          </p:cNvPr>
          <p:cNvSpPr/>
          <p:nvPr/>
        </p:nvSpPr>
        <p:spPr>
          <a:xfrm>
            <a:off x="6948264" y="6021288"/>
            <a:ext cx="576064" cy="53836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hlinkClick r:id="rId2" action="ppaction://hlinksldjump"/>
          </p:cNvPr>
          <p:cNvSpPr/>
          <p:nvPr/>
        </p:nvSpPr>
        <p:spPr>
          <a:xfrm>
            <a:off x="5364088" y="6021288"/>
            <a:ext cx="151216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Spis rozdziałów</a:t>
            </a:r>
            <a:endParaRPr lang="pl-PL"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548680"/>
            <a:ext cx="7851648" cy="1828800"/>
          </a:xfrm>
        </p:spPr>
        <p:txBody>
          <a:bodyPr/>
          <a:lstStyle/>
          <a:p>
            <a:pPr algn="ctr"/>
            <a:r>
              <a:rPr lang="pl-PL" dirty="0" smtClean="0"/>
              <a:t>Rozdział 3 - Podłączenia </a:t>
            </a:r>
            <a:endParaRPr lang="pl-PL" dirty="0"/>
          </a:p>
        </p:txBody>
      </p:sp>
      <p:sp>
        <p:nvSpPr>
          <p:cNvPr id="3" name="Podtytuł 2"/>
          <p:cNvSpPr>
            <a:spLocks noGrp="1"/>
          </p:cNvSpPr>
          <p:nvPr>
            <p:ph type="subTitle" idx="1"/>
          </p:nvPr>
        </p:nvSpPr>
        <p:spPr/>
        <p:txBody>
          <a:bodyPr/>
          <a:lstStyle/>
          <a:p>
            <a:endParaRPr lang="pl-PL" dirty="0"/>
          </a:p>
        </p:txBody>
      </p:sp>
      <p:sp>
        <p:nvSpPr>
          <p:cNvPr id="4" name="Przycisk akcji: Strona główna 3">
            <a:hlinkClick r:id="" action="ppaction://hlinkshowjump?jump=firstslide" highlightClick="1"/>
          </p:cNvPr>
          <p:cNvSpPr/>
          <p:nvPr/>
        </p:nvSpPr>
        <p:spPr>
          <a:xfrm>
            <a:off x="7596336" y="6021288"/>
            <a:ext cx="504056" cy="53836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zycisk akcji: Do przodu lub Następny 4">
            <a:hlinkClick r:id="" action="ppaction://hlinkshowjump?jump=nextslide" highlightClick="1"/>
          </p:cNvPr>
          <p:cNvSpPr/>
          <p:nvPr/>
        </p:nvSpPr>
        <p:spPr>
          <a:xfrm>
            <a:off x="8172400" y="6021288"/>
            <a:ext cx="576064" cy="53836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zycisk akcji: Wstecz lub Poprzedni 5">
            <a:hlinkClick r:id="" action="ppaction://hlinkshowjump?jump=previousslide" highlightClick="1"/>
          </p:cNvPr>
          <p:cNvSpPr/>
          <p:nvPr/>
        </p:nvSpPr>
        <p:spPr>
          <a:xfrm>
            <a:off x="6948264" y="6021288"/>
            <a:ext cx="576064" cy="53836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hlinkClick r:id="rId2" action="ppaction://hlinksldjump"/>
          </p:cNvPr>
          <p:cNvSpPr/>
          <p:nvPr/>
        </p:nvSpPr>
        <p:spPr>
          <a:xfrm>
            <a:off x="5364088" y="6021288"/>
            <a:ext cx="151216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Spis rozdziałów</a:t>
            </a:r>
            <a:endParaRPr lang="pl-PL" dirty="0"/>
          </a:p>
        </p:txBody>
      </p:sp>
      <p:pic>
        <p:nvPicPr>
          <p:cNvPr id="3074" name="Picture 2" descr="C:\Users\Ja\Desktop\asdbaghgha.gif"/>
          <p:cNvPicPr>
            <a:picLocks noChangeAspect="1" noChangeArrowheads="1"/>
          </p:cNvPicPr>
          <p:nvPr/>
        </p:nvPicPr>
        <p:blipFill>
          <a:blip r:embed="rId3" cstate="print"/>
          <a:srcRect/>
          <a:stretch>
            <a:fillRect/>
          </a:stretch>
        </p:blipFill>
        <p:spPr bwMode="auto">
          <a:xfrm>
            <a:off x="1857356" y="2500306"/>
            <a:ext cx="4957776" cy="2979415"/>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548680"/>
            <a:ext cx="7851648" cy="1828800"/>
          </a:xfrm>
        </p:spPr>
        <p:txBody>
          <a:bodyPr/>
          <a:lstStyle/>
          <a:p>
            <a:pPr algn="ctr"/>
            <a:r>
              <a:rPr lang="pl-PL" dirty="0" smtClean="0"/>
              <a:t>Rozdział 3 - Podłączenia </a:t>
            </a:r>
            <a:endParaRPr lang="pl-PL" dirty="0"/>
          </a:p>
        </p:txBody>
      </p:sp>
      <p:sp>
        <p:nvSpPr>
          <p:cNvPr id="3" name="Podtytuł 2"/>
          <p:cNvSpPr>
            <a:spLocks noGrp="1"/>
          </p:cNvSpPr>
          <p:nvPr>
            <p:ph type="subTitle" idx="1"/>
          </p:nvPr>
        </p:nvSpPr>
        <p:spPr>
          <a:xfrm>
            <a:off x="539552" y="2852936"/>
            <a:ext cx="7854696" cy="1752600"/>
          </a:xfrm>
        </p:spPr>
        <p:txBody>
          <a:bodyPr>
            <a:noAutofit/>
          </a:bodyPr>
          <a:lstStyle/>
          <a:p>
            <a:pPr lvl="0" algn="just"/>
            <a:r>
              <a:rPr lang="pl-PL" sz="2000" dirty="0" smtClean="0"/>
              <a:t/>
            </a:r>
            <a:br>
              <a:rPr lang="pl-PL" sz="2000" dirty="0" smtClean="0"/>
            </a:br>
            <a:r>
              <a:rPr lang="pl-PL" sz="2000" b="1" dirty="0" smtClean="0"/>
              <a:t>DVI-D</a:t>
            </a:r>
            <a:r>
              <a:rPr lang="pl-PL" sz="2000" dirty="0" smtClean="0"/>
              <a:t> – przesyła tylko dane cyfrowe; niektóre karty graficzne posiadają możliwość przesyłania dźwięku poprzez złącze DVI, jednak nie jest to zgodne ze standardem - nietypowo wykorzystywane są wtedy jedynie niektóre piny, co pozwala na zastosowanie niestandardowej przejściówki DVI –&gt; HDMI</a:t>
            </a:r>
          </a:p>
          <a:p>
            <a:pPr algn="just"/>
            <a:endParaRPr lang="pl-PL" sz="2000" dirty="0"/>
          </a:p>
        </p:txBody>
      </p:sp>
      <p:sp>
        <p:nvSpPr>
          <p:cNvPr id="4" name="Przycisk akcji: Strona główna 3">
            <a:hlinkClick r:id="" action="ppaction://hlinkshowjump?jump=firstslide" highlightClick="1"/>
          </p:cNvPr>
          <p:cNvSpPr/>
          <p:nvPr/>
        </p:nvSpPr>
        <p:spPr>
          <a:xfrm>
            <a:off x="7596336" y="6021288"/>
            <a:ext cx="504056" cy="53836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zycisk akcji: Do przodu lub Następny 4">
            <a:hlinkClick r:id="" action="ppaction://hlinkshowjump?jump=nextslide" highlightClick="1"/>
          </p:cNvPr>
          <p:cNvSpPr/>
          <p:nvPr/>
        </p:nvSpPr>
        <p:spPr>
          <a:xfrm>
            <a:off x="8172400" y="6021288"/>
            <a:ext cx="576064" cy="53836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zycisk akcji: Wstecz lub Poprzedni 5">
            <a:hlinkClick r:id="" action="ppaction://hlinkshowjump?jump=previousslide" highlightClick="1"/>
          </p:cNvPr>
          <p:cNvSpPr/>
          <p:nvPr/>
        </p:nvSpPr>
        <p:spPr>
          <a:xfrm>
            <a:off x="6948264" y="6021288"/>
            <a:ext cx="576064" cy="53836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hlinkClick r:id="rId2" action="ppaction://hlinksldjump"/>
          </p:cNvPr>
          <p:cNvSpPr/>
          <p:nvPr/>
        </p:nvSpPr>
        <p:spPr>
          <a:xfrm>
            <a:off x="5364088" y="6021288"/>
            <a:ext cx="151216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mtClean="0"/>
              <a:t>Spis rozdziałów</a:t>
            </a:r>
            <a:endParaRPr lang="pl-PL"/>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42910" y="-642966"/>
            <a:ext cx="7851648" cy="1828800"/>
          </a:xfrm>
        </p:spPr>
        <p:txBody>
          <a:bodyPr/>
          <a:lstStyle/>
          <a:p>
            <a:pPr algn="ctr"/>
            <a:r>
              <a:rPr lang="pl-PL" dirty="0" smtClean="0"/>
              <a:t>Rozdział 3 - Podłączenia </a:t>
            </a:r>
            <a:endParaRPr lang="pl-PL" dirty="0"/>
          </a:p>
        </p:txBody>
      </p:sp>
      <p:sp>
        <p:nvSpPr>
          <p:cNvPr id="3" name="Podtytuł 2"/>
          <p:cNvSpPr>
            <a:spLocks noGrp="1"/>
          </p:cNvSpPr>
          <p:nvPr>
            <p:ph type="subTitle" idx="1"/>
          </p:nvPr>
        </p:nvSpPr>
        <p:spPr/>
        <p:txBody>
          <a:bodyPr/>
          <a:lstStyle/>
          <a:p>
            <a:endParaRPr lang="pl-PL" dirty="0"/>
          </a:p>
        </p:txBody>
      </p:sp>
      <p:sp>
        <p:nvSpPr>
          <p:cNvPr id="4" name="Przycisk akcji: Strona główna 3">
            <a:hlinkClick r:id="" action="ppaction://hlinkshowjump?jump=firstslide" highlightClick="1"/>
          </p:cNvPr>
          <p:cNvSpPr/>
          <p:nvPr/>
        </p:nvSpPr>
        <p:spPr>
          <a:xfrm>
            <a:off x="7596336" y="6021288"/>
            <a:ext cx="504056" cy="53836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zycisk akcji: Do przodu lub Następny 4">
            <a:hlinkClick r:id="" action="ppaction://hlinkshowjump?jump=nextslide" highlightClick="1"/>
          </p:cNvPr>
          <p:cNvSpPr/>
          <p:nvPr/>
        </p:nvSpPr>
        <p:spPr>
          <a:xfrm>
            <a:off x="8172400" y="6021288"/>
            <a:ext cx="576064" cy="53836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zycisk akcji: Wstecz lub Poprzedni 5">
            <a:hlinkClick r:id="" action="ppaction://hlinkshowjump?jump=previousslide" highlightClick="1"/>
          </p:cNvPr>
          <p:cNvSpPr/>
          <p:nvPr/>
        </p:nvSpPr>
        <p:spPr>
          <a:xfrm>
            <a:off x="6948264" y="6021288"/>
            <a:ext cx="576064" cy="53836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hlinkClick r:id="rId2" action="ppaction://hlinksldjump"/>
          </p:cNvPr>
          <p:cNvSpPr/>
          <p:nvPr/>
        </p:nvSpPr>
        <p:spPr>
          <a:xfrm>
            <a:off x="5364088" y="6021288"/>
            <a:ext cx="151216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pl-P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pl-PL" dirty="0" smtClean="0"/>
              <a:t>Spis rozdziałów</a:t>
            </a:r>
            <a:endParaRPr lang="pl-PL" dirty="0"/>
          </a:p>
        </p:txBody>
      </p:sp>
      <p:pic>
        <p:nvPicPr>
          <p:cNvPr id="4098" name="Picture 2" descr="C:\Users\Ja\Desktop\pobrany plik.gif"/>
          <p:cNvPicPr>
            <a:picLocks noChangeAspect="1" noChangeArrowheads="1"/>
          </p:cNvPicPr>
          <p:nvPr/>
        </p:nvPicPr>
        <p:blipFill>
          <a:blip r:embed="rId3" cstate="print"/>
          <a:srcRect/>
          <a:stretch>
            <a:fillRect/>
          </a:stretch>
        </p:blipFill>
        <p:spPr bwMode="auto">
          <a:xfrm>
            <a:off x="1571604" y="1357298"/>
            <a:ext cx="5572164" cy="4161556"/>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548680"/>
            <a:ext cx="7851648" cy="1828800"/>
          </a:xfrm>
        </p:spPr>
        <p:txBody>
          <a:bodyPr/>
          <a:lstStyle/>
          <a:p>
            <a:pPr algn="ctr"/>
            <a:r>
              <a:rPr lang="pl-PL" dirty="0" smtClean="0"/>
              <a:t>Rozdział 3 - Podłączenia </a:t>
            </a:r>
            <a:endParaRPr lang="pl-PL" dirty="0"/>
          </a:p>
        </p:txBody>
      </p:sp>
      <p:sp>
        <p:nvSpPr>
          <p:cNvPr id="3" name="Podtytuł 2"/>
          <p:cNvSpPr>
            <a:spLocks noGrp="1"/>
          </p:cNvSpPr>
          <p:nvPr>
            <p:ph type="subTitle" idx="1"/>
          </p:nvPr>
        </p:nvSpPr>
        <p:spPr/>
        <p:txBody>
          <a:bodyPr>
            <a:normAutofit/>
          </a:bodyPr>
          <a:lstStyle/>
          <a:p>
            <a:pPr algn="just"/>
            <a:r>
              <a:rPr lang="pl-PL" sz="2000" b="1" dirty="0" smtClean="0"/>
              <a:t>DVI-A</a:t>
            </a:r>
            <a:r>
              <a:rPr lang="pl-PL" sz="2000" dirty="0" smtClean="0"/>
              <a:t> – przesyła tylko dane analogowe</a:t>
            </a:r>
            <a:endParaRPr lang="pl-PL" sz="2000" dirty="0"/>
          </a:p>
        </p:txBody>
      </p:sp>
      <p:sp>
        <p:nvSpPr>
          <p:cNvPr id="4" name="Przycisk akcji: Strona główna 3">
            <a:hlinkClick r:id="" action="ppaction://hlinkshowjump?jump=firstslide" highlightClick="1"/>
          </p:cNvPr>
          <p:cNvSpPr/>
          <p:nvPr/>
        </p:nvSpPr>
        <p:spPr>
          <a:xfrm>
            <a:off x="7596336" y="6021288"/>
            <a:ext cx="504056" cy="53836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zycisk akcji: Do przodu lub Następny 4">
            <a:hlinkClick r:id="" action="ppaction://hlinkshowjump?jump=nextslide" highlightClick="1"/>
          </p:cNvPr>
          <p:cNvSpPr/>
          <p:nvPr/>
        </p:nvSpPr>
        <p:spPr>
          <a:xfrm>
            <a:off x="8172400" y="6021288"/>
            <a:ext cx="576064" cy="53836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zycisk akcji: Wstecz lub Poprzedni 5">
            <a:hlinkClick r:id="" action="ppaction://hlinkshowjump?jump=previousslide" highlightClick="1"/>
          </p:cNvPr>
          <p:cNvSpPr/>
          <p:nvPr/>
        </p:nvSpPr>
        <p:spPr>
          <a:xfrm>
            <a:off x="6948264" y="6021288"/>
            <a:ext cx="576064" cy="53836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hlinkClick r:id="rId2" action="ppaction://hlinksldjump"/>
          </p:cNvPr>
          <p:cNvSpPr/>
          <p:nvPr/>
        </p:nvSpPr>
        <p:spPr>
          <a:xfrm>
            <a:off x="5364088" y="6021288"/>
            <a:ext cx="151216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pl-P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pl-PL" dirty="0" smtClean="0"/>
              <a:t>Spis rozdziałów</a:t>
            </a:r>
            <a:endParaRPr lang="pl-PL"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42910" y="-642966"/>
            <a:ext cx="7851648" cy="1828800"/>
          </a:xfrm>
        </p:spPr>
        <p:txBody>
          <a:bodyPr/>
          <a:lstStyle/>
          <a:p>
            <a:pPr algn="ctr"/>
            <a:r>
              <a:rPr lang="pl-PL" dirty="0" smtClean="0"/>
              <a:t>Rozdział 3 - Podłączenia </a:t>
            </a:r>
            <a:endParaRPr lang="pl-PL" dirty="0"/>
          </a:p>
        </p:txBody>
      </p:sp>
      <p:sp>
        <p:nvSpPr>
          <p:cNvPr id="3" name="Podtytuł 2"/>
          <p:cNvSpPr>
            <a:spLocks noGrp="1"/>
          </p:cNvSpPr>
          <p:nvPr>
            <p:ph type="subTitle" idx="1"/>
          </p:nvPr>
        </p:nvSpPr>
        <p:spPr/>
        <p:txBody>
          <a:bodyPr/>
          <a:lstStyle/>
          <a:p>
            <a:endParaRPr lang="pl-PL" dirty="0"/>
          </a:p>
        </p:txBody>
      </p:sp>
      <p:sp>
        <p:nvSpPr>
          <p:cNvPr id="4" name="Przycisk akcji: Strona główna 3">
            <a:hlinkClick r:id="" action="ppaction://hlinkshowjump?jump=firstslide" highlightClick="1"/>
          </p:cNvPr>
          <p:cNvSpPr/>
          <p:nvPr/>
        </p:nvSpPr>
        <p:spPr>
          <a:xfrm>
            <a:off x="8316416" y="6021288"/>
            <a:ext cx="504056" cy="53836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zycisk akcji: Wstecz lub Poprzedni 5">
            <a:hlinkClick r:id="" action="ppaction://hlinkshowjump?jump=previousslide" highlightClick="1"/>
          </p:cNvPr>
          <p:cNvSpPr/>
          <p:nvPr/>
        </p:nvSpPr>
        <p:spPr>
          <a:xfrm>
            <a:off x="7668344" y="6021288"/>
            <a:ext cx="576064" cy="53836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hlinkClick r:id="rId2" action="ppaction://hlinksldjump"/>
          </p:cNvPr>
          <p:cNvSpPr/>
          <p:nvPr/>
        </p:nvSpPr>
        <p:spPr>
          <a:xfrm>
            <a:off x="6084168" y="6021288"/>
            <a:ext cx="151216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pl-P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pl-PL" dirty="0" smtClean="0"/>
              <a:t>Spis rozdziałów</a:t>
            </a:r>
            <a:endParaRPr lang="pl-PL" dirty="0"/>
          </a:p>
        </p:txBody>
      </p:sp>
      <p:pic>
        <p:nvPicPr>
          <p:cNvPr id="5122" name="Picture 2" descr="C:\Users\Ja\Desktop\dvi-a.gif"/>
          <p:cNvPicPr>
            <a:picLocks noChangeAspect="1" noChangeArrowheads="1"/>
          </p:cNvPicPr>
          <p:nvPr/>
        </p:nvPicPr>
        <p:blipFill>
          <a:blip r:embed="rId3" cstate="print"/>
          <a:srcRect/>
          <a:stretch>
            <a:fillRect/>
          </a:stretch>
        </p:blipFill>
        <p:spPr bwMode="auto">
          <a:xfrm>
            <a:off x="1571604" y="1142984"/>
            <a:ext cx="5257832" cy="4438989"/>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a:bodyPr>
          <a:lstStyle/>
          <a:p>
            <a:pPr algn="just"/>
            <a:endParaRPr lang="pl-PL" dirty="0"/>
          </a:p>
        </p:txBody>
      </p:sp>
      <p:sp>
        <p:nvSpPr>
          <p:cNvPr id="4" name="Przycisk akcji: Strona główna 3">
            <a:hlinkClick r:id="" action="ppaction://hlinkshowjump?jump=firstslide" highlightClick="1"/>
          </p:cNvPr>
          <p:cNvSpPr/>
          <p:nvPr/>
        </p:nvSpPr>
        <p:spPr>
          <a:xfrm>
            <a:off x="7596336" y="6021288"/>
            <a:ext cx="504056" cy="53836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zycisk akcji: Do przodu lub Następny 4">
            <a:hlinkClick r:id="" action="ppaction://hlinkshowjump?jump=nextslide" highlightClick="1"/>
          </p:cNvPr>
          <p:cNvSpPr/>
          <p:nvPr/>
        </p:nvSpPr>
        <p:spPr>
          <a:xfrm>
            <a:off x="8172400" y="6021288"/>
            <a:ext cx="576064" cy="53836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zycisk akcji: Wstecz lub Poprzedni 5">
            <a:hlinkClick r:id="" action="ppaction://hlinkshowjump?jump=previousslide" highlightClick="1"/>
          </p:cNvPr>
          <p:cNvSpPr/>
          <p:nvPr/>
        </p:nvSpPr>
        <p:spPr>
          <a:xfrm>
            <a:off x="6948264" y="6021288"/>
            <a:ext cx="576064" cy="53836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Tytuł 6"/>
          <p:cNvSpPr>
            <a:spLocks noGrp="1"/>
          </p:cNvSpPr>
          <p:nvPr>
            <p:ph type="ctrTitle"/>
          </p:nvPr>
        </p:nvSpPr>
        <p:spPr>
          <a:xfrm>
            <a:off x="-1548680" y="548680"/>
            <a:ext cx="7851648" cy="1828800"/>
          </a:xfrm>
        </p:spPr>
        <p:txBody>
          <a:bodyPr/>
          <a:lstStyle/>
          <a:p>
            <a:r>
              <a:rPr lang="pl-PL" dirty="0" smtClean="0"/>
              <a:t>Spis treści</a:t>
            </a:r>
            <a:endParaRPr lang="pl-PL" dirty="0"/>
          </a:p>
        </p:txBody>
      </p:sp>
      <p:sp>
        <p:nvSpPr>
          <p:cNvPr id="10" name="Prostokąt 9">
            <a:hlinkClick r:id="rId2" action="ppaction://hlinksldjump"/>
          </p:cNvPr>
          <p:cNvSpPr/>
          <p:nvPr/>
        </p:nvSpPr>
        <p:spPr>
          <a:xfrm>
            <a:off x="2843808" y="3284984"/>
            <a:ext cx="194421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dirty="0" smtClean="0"/>
              <a:t>Rozdział 2 </a:t>
            </a:r>
          </a:p>
          <a:p>
            <a:pPr algn="ctr"/>
            <a:r>
              <a:rPr lang="pl-PL" sz="1600" dirty="0" smtClean="0"/>
              <a:t>Rodzaje </a:t>
            </a:r>
            <a:r>
              <a:rPr lang="pl-PL" sz="1600" smtClean="0"/>
              <a:t>źródeł światła</a:t>
            </a:r>
          </a:p>
        </p:txBody>
      </p:sp>
      <p:sp>
        <p:nvSpPr>
          <p:cNvPr id="11" name="Prostokąt 10">
            <a:hlinkClick r:id="rId3" action="ppaction://hlinksldjump"/>
          </p:cNvPr>
          <p:cNvSpPr/>
          <p:nvPr/>
        </p:nvSpPr>
        <p:spPr>
          <a:xfrm>
            <a:off x="4860032" y="3284984"/>
            <a:ext cx="2016224"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dirty="0" smtClean="0"/>
              <a:t>Rozdział 3</a:t>
            </a:r>
          </a:p>
          <a:p>
            <a:pPr algn="ctr"/>
            <a:r>
              <a:rPr lang="pl-PL" sz="1600" dirty="0" smtClean="0"/>
              <a:t>Rodzaje podłączeń</a:t>
            </a:r>
            <a:endParaRPr lang="pl-PL" sz="1600" dirty="0"/>
          </a:p>
        </p:txBody>
      </p:sp>
      <p:sp>
        <p:nvSpPr>
          <p:cNvPr id="12" name="Prostokąt 11"/>
          <p:cNvSpPr/>
          <p:nvPr/>
        </p:nvSpPr>
        <p:spPr>
          <a:xfrm>
            <a:off x="827584" y="3284984"/>
            <a:ext cx="194421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dirty="0" smtClean="0"/>
              <a:t>Rozdział 1 </a:t>
            </a:r>
          </a:p>
          <a:p>
            <a:pPr algn="ctr"/>
            <a:r>
              <a:rPr lang="pl-PL" sz="1600" dirty="0" smtClean="0"/>
              <a:t>Główne informacje</a:t>
            </a:r>
            <a:endParaRPr lang="pl-PL"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548680"/>
            <a:ext cx="7851648" cy="1828800"/>
          </a:xfrm>
        </p:spPr>
        <p:txBody>
          <a:bodyPr/>
          <a:lstStyle/>
          <a:p>
            <a:pPr algn="ctr"/>
            <a:r>
              <a:rPr lang="pl-PL" dirty="0" smtClean="0"/>
              <a:t>Rozdział 1 – Główne</a:t>
            </a:r>
            <a:br>
              <a:rPr lang="pl-PL" dirty="0" smtClean="0"/>
            </a:br>
            <a:r>
              <a:rPr lang="pl-PL" dirty="0" smtClean="0"/>
              <a:t>informacje</a:t>
            </a:r>
            <a:endParaRPr lang="pl-PL" dirty="0"/>
          </a:p>
        </p:txBody>
      </p:sp>
      <p:sp>
        <p:nvSpPr>
          <p:cNvPr id="3" name="Podtytuł 2"/>
          <p:cNvSpPr>
            <a:spLocks noGrp="1"/>
          </p:cNvSpPr>
          <p:nvPr>
            <p:ph type="subTitle" idx="1"/>
          </p:nvPr>
        </p:nvSpPr>
        <p:spPr>
          <a:xfrm>
            <a:off x="539552" y="2996952"/>
            <a:ext cx="7854696" cy="1752600"/>
          </a:xfrm>
        </p:spPr>
        <p:txBody>
          <a:bodyPr>
            <a:noAutofit/>
          </a:bodyPr>
          <a:lstStyle/>
          <a:p>
            <a:r>
              <a:rPr lang="pl-PL" sz="1600" dirty="0" smtClean="0"/>
              <a:t> </a:t>
            </a:r>
          </a:p>
          <a:p>
            <a:pPr algn="just">
              <a:lnSpc>
                <a:spcPct val="120000"/>
              </a:lnSpc>
            </a:pPr>
            <a:r>
              <a:rPr lang="pl-PL" sz="1600" b="1" dirty="0" smtClean="0"/>
              <a:t>Projektor</a:t>
            </a:r>
            <a:r>
              <a:rPr lang="pl-PL" sz="1600" dirty="0" smtClean="0"/>
              <a:t>, </a:t>
            </a:r>
            <a:r>
              <a:rPr lang="pl-PL" sz="1600" b="1" dirty="0" smtClean="0"/>
              <a:t>rzutnik projekcyjny</a:t>
            </a:r>
            <a:r>
              <a:rPr lang="pl-PL" sz="1600" dirty="0" smtClean="0"/>
              <a:t> – urządzenie optyczne służące do wyświetlania na ekranie projekcyjnym obrazu nieruchomego lub ruchomego. Projektor składa się ze źródła światła i układu optycznego, formującego wiązkę światła. Nowoczesne rzutniki projekcyjne jako nośnika obrazu używają równoległej wiązki światła. Dzięki rozbieżności strumienia światła oraz umieszczaniu przedmiotu blisko źródła światła, uzyskuje się znaczne powiększenie obrazu na ekranie.</a:t>
            </a:r>
          </a:p>
          <a:p>
            <a:endParaRPr lang="pl-PL" sz="1600" dirty="0"/>
          </a:p>
        </p:txBody>
      </p:sp>
      <p:sp>
        <p:nvSpPr>
          <p:cNvPr id="4" name="Przycisk akcji: Strona główna 3">
            <a:hlinkClick r:id="" action="ppaction://hlinkshowjump?jump=firstslide" highlightClick="1"/>
          </p:cNvPr>
          <p:cNvSpPr/>
          <p:nvPr/>
        </p:nvSpPr>
        <p:spPr>
          <a:xfrm>
            <a:off x="7596336" y="6021288"/>
            <a:ext cx="504056" cy="53836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zycisk akcji: Do przodu lub Następny 4">
            <a:hlinkClick r:id="" action="ppaction://hlinkshowjump?jump=nextslide" highlightClick="1"/>
          </p:cNvPr>
          <p:cNvSpPr/>
          <p:nvPr/>
        </p:nvSpPr>
        <p:spPr>
          <a:xfrm>
            <a:off x="8172400" y="6021288"/>
            <a:ext cx="576064" cy="53836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zycisk akcji: Wstecz lub Poprzedni 5">
            <a:hlinkClick r:id="" action="ppaction://hlinkshowjump?jump=previousslide" highlightClick="1"/>
          </p:cNvPr>
          <p:cNvSpPr/>
          <p:nvPr/>
        </p:nvSpPr>
        <p:spPr>
          <a:xfrm>
            <a:off x="6948264" y="6021288"/>
            <a:ext cx="576064" cy="53836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rostokąt 7">
            <a:hlinkClick r:id="rId2" action="ppaction://hlinksldjump"/>
          </p:cNvPr>
          <p:cNvSpPr/>
          <p:nvPr/>
        </p:nvSpPr>
        <p:spPr>
          <a:xfrm>
            <a:off x="5364088" y="6021288"/>
            <a:ext cx="151216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Spis </a:t>
            </a:r>
            <a:r>
              <a:rPr lang="pl-PL" dirty="0" smtClean="0">
                <a:solidFill>
                  <a:schemeClr val="tx1"/>
                </a:solidFill>
              </a:rPr>
              <a:t>rozdziałów</a:t>
            </a:r>
            <a:endParaRPr lang="pl-PL"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260648"/>
            <a:ext cx="7851648" cy="1828800"/>
          </a:xfrm>
        </p:spPr>
        <p:txBody>
          <a:bodyPr/>
          <a:lstStyle/>
          <a:p>
            <a:pPr algn="ctr"/>
            <a:r>
              <a:rPr lang="pl-PL" dirty="0" smtClean="0"/>
              <a:t>Rozdział 1 – Główne informacje</a:t>
            </a:r>
            <a:endParaRPr lang="pl-PL" dirty="0"/>
          </a:p>
        </p:txBody>
      </p:sp>
      <p:sp>
        <p:nvSpPr>
          <p:cNvPr id="3" name="Podtytuł 2"/>
          <p:cNvSpPr>
            <a:spLocks noGrp="1"/>
          </p:cNvSpPr>
          <p:nvPr>
            <p:ph type="subTitle" idx="1"/>
          </p:nvPr>
        </p:nvSpPr>
        <p:spPr/>
        <p:txBody>
          <a:bodyPr>
            <a:normAutofit/>
          </a:bodyPr>
          <a:lstStyle/>
          <a:p>
            <a:pPr algn="just"/>
            <a:endParaRPr lang="pl-PL" sz="1600" dirty="0"/>
          </a:p>
        </p:txBody>
      </p:sp>
      <p:sp>
        <p:nvSpPr>
          <p:cNvPr id="4" name="Przycisk akcji: Strona główna 3">
            <a:hlinkClick r:id="" action="ppaction://hlinkshowjump?jump=firstslide" highlightClick="1"/>
          </p:cNvPr>
          <p:cNvSpPr/>
          <p:nvPr/>
        </p:nvSpPr>
        <p:spPr>
          <a:xfrm>
            <a:off x="7596336" y="6021288"/>
            <a:ext cx="504056" cy="53836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zycisk akcji: Do przodu lub Następny 4">
            <a:hlinkClick r:id="" action="ppaction://hlinkshowjump?jump=nextslide" highlightClick="1"/>
          </p:cNvPr>
          <p:cNvSpPr/>
          <p:nvPr/>
        </p:nvSpPr>
        <p:spPr>
          <a:xfrm>
            <a:off x="8172400" y="6021288"/>
            <a:ext cx="576064" cy="53836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zycisk akcji: Wstecz lub Poprzedni 5">
            <a:hlinkClick r:id="" action="ppaction://hlinkshowjump?jump=previousslide" highlightClick="1"/>
          </p:cNvPr>
          <p:cNvSpPr/>
          <p:nvPr/>
        </p:nvSpPr>
        <p:spPr>
          <a:xfrm>
            <a:off x="6948264" y="6021288"/>
            <a:ext cx="576064" cy="53836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hlinkClick r:id="rId2" action="ppaction://hlinksldjump"/>
          </p:cNvPr>
          <p:cNvSpPr/>
          <p:nvPr/>
        </p:nvSpPr>
        <p:spPr>
          <a:xfrm>
            <a:off x="5364088" y="6021288"/>
            <a:ext cx="151216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pl-P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pl-PL" dirty="0" smtClean="0"/>
              <a:t>Spis rozdziałów</a:t>
            </a:r>
            <a:endParaRPr lang="pl-PL" dirty="0"/>
          </a:p>
        </p:txBody>
      </p:sp>
      <p:pic>
        <p:nvPicPr>
          <p:cNvPr id="8" name="Picture 2" descr="C:\Users\Ja\Desktop\532be8552e9a10.33546220_625.gif"/>
          <p:cNvPicPr>
            <a:picLocks noChangeAspect="1" noChangeArrowheads="1"/>
          </p:cNvPicPr>
          <p:nvPr/>
        </p:nvPicPr>
        <p:blipFill>
          <a:blip r:embed="rId3" cstate="print"/>
          <a:srcRect/>
          <a:stretch>
            <a:fillRect/>
          </a:stretch>
        </p:blipFill>
        <p:spPr bwMode="auto">
          <a:xfrm>
            <a:off x="1643042" y="1714488"/>
            <a:ext cx="5953125" cy="440055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548680"/>
            <a:ext cx="7851648" cy="1828800"/>
          </a:xfrm>
        </p:spPr>
        <p:txBody>
          <a:bodyPr/>
          <a:lstStyle/>
          <a:p>
            <a:pPr algn="ctr"/>
            <a:r>
              <a:rPr lang="pl-PL" dirty="0" smtClean="0"/>
              <a:t>Rozdział 2 – Rodzaje źródeł światła</a:t>
            </a:r>
            <a:endParaRPr lang="pl-PL" dirty="0"/>
          </a:p>
        </p:txBody>
      </p:sp>
      <p:sp>
        <p:nvSpPr>
          <p:cNvPr id="4" name="Przycisk akcji: Strona główna 3">
            <a:hlinkClick r:id="" action="ppaction://hlinkshowjump?jump=firstslide" highlightClick="1"/>
          </p:cNvPr>
          <p:cNvSpPr/>
          <p:nvPr/>
        </p:nvSpPr>
        <p:spPr>
          <a:xfrm>
            <a:off x="7596336" y="6021288"/>
            <a:ext cx="504056" cy="53836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zycisk akcji: Do przodu lub Następny 4">
            <a:hlinkClick r:id="" action="ppaction://hlinkshowjump?jump=nextslide" highlightClick="1"/>
          </p:cNvPr>
          <p:cNvSpPr/>
          <p:nvPr/>
        </p:nvSpPr>
        <p:spPr>
          <a:xfrm>
            <a:off x="8172400" y="6021288"/>
            <a:ext cx="576064" cy="53836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zycisk akcji: Wstecz lub Poprzedni 5">
            <a:hlinkClick r:id="" action="ppaction://hlinkshowjump?jump=previousslide" highlightClick="1"/>
          </p:cNvPr>
          <p:cNvSpPr/>
          <p:nvPr/>
        </p:nvSpPr>
        <p:spPr>
          <a:xfrm>
            <a:off x="6948264" y="6021288"/>
            <a:ext cx="576064" cy="53836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hlinkClick r:id="rId2" action="ppaction://hlinksldjump"/>
          </p:cNvPr>
          <p:cNvSpPr/>
          <p:nvPr/>
        </p:nvSpPr>
        <p:spPr>
          <a:xfrm>
            <a:off x="5364088" y="6021288"/>
            <a:ext cx="151216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Spis rozdziałów</a:t>
            </a:r>
            <a:endParaRPr lang="pl-PL" dirty="0"/>
          </a:p>
        </p:txBody>
      </p:sp>
      <p:sp>
        <p:nvSpPr>
          <p:cNvPr id="9" name="Podtytuł 8"/>
          <p:cNvSpPr>
            <a:spLocks noGrp="1"/>
          </p:cNvSpPr>
          <p:nvPr>
            <p:ph type="subTitle" idx="1"/>
          </p:nvPr>
        </p:nvSpPr>
        <p:spPr/>
        <p:txBody>
          <a:bodyPr>
            <a:noAutofit/>
          </a:bodyPr>
          <a:lstStyle/>
          <a:p>
            <a:r>
              <a:rPr lang="pl-PL" sz="1300" b="1" dirty="0" smtClean="0">
                <a:latin typeface="Arial" pitchFamily="34" charset="0"/>
                <a:cs typeface="Arial" pitchFamily="34" charset="0"/>
              </a:rPr>
              <a:t>Lampa łukowa</a:t>
            </a:r>
            <a:r>
              <a:rPr lang="pl-PL" sz="1300" dirty="0" smtClean="0">
                <a:latin typeface="Arial" pitchFamily="34" charset="0"/>
                <a:cs typeface="Arial" pitchFamily="34" charset="0"/>
              </a:rPr>
              <a:t> -  to typ lamp, w których źródłem </a:t>
            </a:r>
            <a:r>
              <a:rPr lang="pl-PL" sz="1300" dirty="0" smtClean="0">
                <a:latin typeface="Arial" pitchFamily="34" charset="0"/>
                <a:cs typeface="Arial" pitchFamily="34" charset="0"/>
                <a:hlinkClick r:id="rId3" tooltip="Światło"/>
              </a:rPr>
              <a:t>światła</a:t>
            </a:r>
            <a:r>
              <a:rPr lang="pl-PL" sz="1300" dirty="0" smtClean="0">
                <a:latin typeface="Arial" pitchFamily="34" charset="0"/>
                <a:cs typeface="Arial" pitchFamily="34" charset="0"/>
              </a:rPr>
              <a:t> jest </a:t>
            </a:r>
            <a:r>
              <a:rPr lang="pl-PL" sz="1300" dirty="0" smtClean="0">
                <a:latin typeface="Arial" pitchFamily="34" charset="0"/>
                <a:cs typeface="Arial" pitchFamily="34" charset="0"/>
                <a:hlinkClick r:id="rId4" tooltip="Łuk elektryczny"/>
              </a:rPr>
              <a:t>łuk elektryczny</a:t>
            </a:r>
            <a:r>
              <a:rPr lang="pl-PL" sz="1300" dirty="0" smtClean="0">
                <a:latin typeface="Arial" pitchFamily="34" charset="0"/>
                <a:cs typeface="Arial" pitchFamily="34" charset="0"/>
              </a:rPr>
              <a:t>, który polega na przepływie </a:t>
            </a:r>
            <a:r>
              <a:rPr lang="pl-PL" sz="1300" dirty="0" smtClean="0">
                <a:latin typeface="Arial" pitchFamily="34" charset="0"/>
                <a:cs typeface="Arial" pitchFamily="34" charset="0"/>
                <a:hlinkClick r:id="rId5" tooltip="Prąd elektryczny"/>
              </a:rPr>
              <a:t>prądu</a:t>
            </a:r>
            <a:r>
              <a:rPr lang="pl-PL" sz="1300" dirty="0" smtClean="0">
                <a:latin typeface="Arial" pitchFamily="34" charset="0"/>
                <a:cs typeface="Arial" pitchFamily="34" charset="0"/>
              </a:rPr>
              <a:t> między dwiema </a:t>
            </a:r>
            <a:r>
              <a:rPr lang="pl-PL" sz="1300" dirty="0" smtClean="0">
                <a:latin typeface="Arial" pitchFamily="34" charset="0"/>
                <a:cs typeface="Arial" pitchFamily="34" charset="0"/>
                <a:hlinkClick r:id="rId6" tooltip="Elektroda"/>
              </a:rPr>
              <a:t>elektrodami</a:t>
            </a:r>
            <a:r>
              <a:rPr lang="pl-PL" sz="1300" dirty="0" smtClean="0">
                <a:latin typeface="Arial" pitchFamily="34" charset="0"/>
                <a:cs typeface="Arial" pitchFamily="34" charset="0"/>
              </a:rPr>
              <a:t> rozdzielonymi </a:t>
            </a:r>
            <a:r>
              <a:rPr lang="pl-PL" sz="1300" dirty="0" smtClean="0">
                <a:latin typeface="Arial" pitchFamily="34" charset="0"/>
                <a:cs typeface="Arial" pitchFamily="34" charset="0"/>
                <a:hlinkClick r:id="rId7" tooltip="Gaz"/>
              </a:rPr>
              <a:t>gazem</a:t>
            </a:r>
            <a:r>
              <a:rPr lang="pl-PL" sz="1300" dirty="0" smtClean="0">
                <a:latin typeface="Arial" pitchFamily="34" charset="0"/>
                <a:cs typeface="Arial" pitchFamily="34" charset="0"/>
              </a:rPr>
              <a:t> pod ciśnieniem atmosferycznym lub zbliżonym. Gazem w lampie jest powietrze, a w lampach z bańką szklaną </a:t>
            </a:r>
            <a:r>
              <a:rPr lang="pl-PL" sz="1300" dirty="0" smtClean="0">
                <a:latin typeface="Arial" pitchFamily="34" charset="0"/>
                <a:cs typeface="Arial" pitchFamily="34" charset="0"/>
                <a:hlinkClick r:id="rId8" tooltip="Neon (pierwiastek)"/>
              </a:rPr>
              <a:t>neon</a:t>
            </a:r>
            <a:r>
              <a:rPr lang="pl-PL" sz="1300" dirty="0" smtClean="0">
                <a:latin typeface="Arial" pitchFamily="34" charset="0"/>
                <a:cs typeface="Arial" pitchFamily="34" charset="0"/>
              </a:rPr>
              <a:t>, </a:t>
            </a:r>
            <a:r>
              <a:rPr lang="pl-PL" sz="1300" dirty="0" smtClean="0">
                <a:latin typeface="Arial" pitchFamily="34" charset="0"/>
                <a:cs typeface="Arial" pitchFamily="34" charset="0"/>
                <a:hlinkClick r:id="rId9" tooltip="Argon"/>
              </a:rPr>
              <a:t>argon</a:t>
            </a:r>
            <a:r>
              <a:rPr lang="pl-PL" sz="1300" dirty="0" smtClean="0">
                <a:latin typeface="Arial" pitchFamily="34" charset="0"/>
                <a:cs typeface="Arial" pitchFamily="34" charset="0"/>
              </a:rPr>
              <a:t>, </a:t>
            </a:r>
            <a:r>
              <a:rPr lang="pl-PL" sz="1300" dirty="0" smtClean="0">
                <a:latin typeface="Arial" pitchFamily="34" charset="0"/>
                <a:cs typeface="Arial" pitchFamily="34" charset="0"/>
                <a:hlinkClick r:id="rId10" tooltip="Ksenon"/>
              </a:rPr>
              <a:t>ksenon</a:t>
            </a:r>
            <a:r>
              <a:rPr lang="pl-PL" sz="1300" dirty="0" smtClean="0">
                <a:latin typeface="Arial" pitchFamily="34" charset="0"/>
                <a:cs typeface="Arial" pitchFamily="34" charset="0"/>
              </a:rPr>
              <a:t>, pary </a:t>
            </a:r>
            <a:r>
              <a:rPr lang="pl-PL" sz="1300" dirty="0" smtClean="0">
                <a:latin typeface="Arial" pitchFamily="34" charset="0"/>
                <a:cs typeface="Arial" pitchFamily="34" charset="0"/>
                <a:hlinkClick r:id="rId11" tooltip="Sód"/>
              </a:rPr>
              <a:t>sodu</a:t>
            </a:r>
            <a:r>
              <a:rPr lang="pl-PL" sz="1300" dirty="0" smtClean="0">
                <a:latin typeface="Arial" pitchFamily="34" charset="0"/>
                <a:cs typeface="Arial" pitchFamily="34" charset="0"/>
              </a:rPr>
              <a:t> lub </a:t>
            </a:r>
            <a:r>
              <a:rPr lang="pl-PL" sz="1300" dirty="0" smtClean="0">
                <a:latin typeface="Arial" pitchFamily="34" charset="0"/>
                <a:cs typeface="Arial" pitchFamily="34" charset="0"/>
                <a:hlinkClick r:id="rId12" tooltip="Rtęć"/>
              </a:rPr>
              <a:t>rtęci</a:t>
            </a:r>
            <a:r>
              <a:rPr lang="pl-PL" sz="1300" dirty="0" smtClean="0">
                <a:latin typeface="Arial" pitchFamily="34" charset="0"/>
                <a:cs typeface="Arial" pitchFamily="34" charset="0"/>
              </a:rPr>
              <a:t>. W wyniku przepływu prądu przez gaz, głównie w wyniku silnego rozgrzania gazu, powstaje </a:t>
            </a:r>
            <a:r>
              <a:rPr lang="pl-PL" sz="1300" dirty="0" smtClean="0">
                <a:latin typeface="Arial" pitchFamily="34" charset="0"/>
                <a:cs typeface="Arial" pitchFamily="34" charset="0"/>
                <a:hlinkClick r:id="rId3" tooltip="Światło"/>
              </a:rPr>
              <a:t>światło</a:t>
            </a:r>
            <a:r>
              <a:rPr lang="pl-PL" sz="1300" dirty="0" smtClean="0">
                <a:latin typeface="Arial" pitchFamily="34" charset="0"/>
                <a:cs typeface="Arial" pitchFamily="34" charset="0"/>
              </a:rPr>
              <a:t>. Światło łuku elektrycznego demonstrował na początku XIX (1802, 1805, 1807 i 1809) </a:t>
            </a:r>
            <a:r>
              <a:rPr lang="pl-PL" sz="1300" dirty="0" err="1" smtClean="0">
                <a:latin typeface="Arial" pitchFamily="34" charset="0"/>
                <a:cs typeface="Arial" pitchFamily="34" charset="0"/>
                <a:hlinkClick r:id="rId13" tooltip="Humphry Davy"/>
              </a:rPr>
              <a:t>Humphry</a:t>
            </a:r>
            <a:r>
              <a:rPr lang="pl-PL" sz="1300" dirty="0" smtClean="0">
                <a:latin typeface="Arial" pitchFamily="34" charset="0"/>
                <a:cs typeface="Arial" pitchFamily="34" charset="0"/>
                <a:hlinkClick r:id="rId13" tooltip="Humphry Davy"/>
              </a:rPr>
              <a:t> </a:t>
            </a:r>
            <a:r>
              <a:rPr lang="pl-PL" sz="1300" dirty="0" err="1" smtClean="0">
                <a:latin typeface="Arial" pitchFamily="34" charset="0"/>
                <a:cs typeface="Arial" pitchFamily="34" charset="0"/>
                <a:hlinkClick r:id="rId13" tooltip="Humphry Davy"/>
              </a:rPr>
              <a:t>Davy</a:t>
            </a:r>
            <a:r>
              <a:rPr lang="pl-PL" sz="1300" dirty="0" smtClean="0">
                <a:latin typeface="Arial" pitchFamily="34" charset="0"/>
                <a:cs typeface="Arial" pitchFamily="34" charset="0"/>
              </a:rPr>
              <a:t>. Używając dwóch węglowych pręcików zasilanych z baterii składającej się z 2000 </a:t>
            </a:r>
            <a:r>
              <a:rPr lang="pl-PL" sz="1300" dirty="0" smtClean="0">
                <a:latin typeface="Arial" pitchFamily="34" charset="0"/>
                <a:cs typeface="Arial" pitchFamily="34" charset="0"/>
                <a:hlinkClick r:id="rId14" tooltip="Bateria ogniw"/>
              </a:rPr>
              <a:t>ogniw</a:t>
            </a:r>
            <a:r>
              <a:rPr lang="pl-PL" sz="1300" dirty="0" smtClean="0">
                <a:latin typeface="Arial" pitchFamily="34" charset="0"/>
                <a:cs typeface="Arial" pitchFamily="34" charset="0"/>
              </a:rPr>
              <a:t> uzyskiwał łuk o długości do 10 </a:t>
            </a:r>
            <a:r>
              <a:rPr lang="pl-PL" sz="1300" dirty="0" err="1" smtClean="0">
                <a:latin typeface="Arial" pitchFamily="34" charset="0"/>
                <a:cs typeface="Arial" pitchFamily="34" charset="0"/>
              </a:rPr>
              <a:t>cm</a:t>
            </a:r>
            <a:r>
              <a:rPr lang="pl-PL" sz="1300" dirty="0" smtClean="0">
                <a:latin typeface="Arial" pitchFamily="34" charset="0"/>
                <a:cs typeface="Arial" pitchFamily="34" charset="0"/>
              </a:rPr>
              <a:t>.</a:t>
            </a:r>
          </a:p>
          <a:p>
            <a:r>
              <a:rPr lang="pl-PL" sz="1300" dirty="0" smtClean="0">
                <a:latin typeface="Arial" pitchFamily="34" charset="0"/>
                <a:cs typeface="Arial" pitchFamily="34" charset="0"/>
              </a:rPr>
              <a:t>Pierwsze lampy o zastosowaniu komercyjnym wytwarzano po 1850 roku, ale brak wydajnych źródeł prądu uniemożliwiał ich zastosowanie, dlatego inżynierowie skupili się na udoskonalaniu wynalezionej przez </a:t>
            </a:r>
            <a:r>
              <a:rPr lang="pl-PL" sz="1300" dirty="0" smtClean="0">
                <a:latin typeface="Arial" pitchFamily="34" charset="0"/>
                <a:cs typeface="Arial" pitchFamily="34" charset="0"/>
                <a:hlinkClick r:id="rId15" tooltip="Michael Faraday"/>
              </a:rPr>
              <a:t>Michała Faradaya</a:t>
            </a:r>
            <a:r>
              <a:rPr lang="pl-PL" sz="1300" dirty="0" smtClean="0">
                <a:latin typeface="Arial" pitchFamily="34" charset="0"/>
                <a:cs typeface="Arial" pitchFamily="34" charset="0"/>
              </a:rPr>
              <a:t> </a:t>
            </a:r>
            <a:r>
              <a:rPr lang="pl-PL" sz="1300" dirty="0" smtClean="0">
                <a:latin typeface="Arial" pitchFamily="34" charset="0"/>
                <a:cs typeface="Arial" pitchFamily="34" charset="0"/>
                <a:hlinkClick r:id="rId16" tooltip="Dysk Faradaya"/>
              </a:rPr>
              <a:t>prądnicy jednobiegunowej</a:t>
            </a:r>
            <a:r>
              <a:rPr lang="pl-PL" sz="1300" dirty="0" smtClean="0">
                <a:latin typeface="Arial" pitchFamily="34" charset="0"/>
                <a:cs typeface="Arial" pitchFamily="34" charset="0"/>
              </a:rPr>
              <a:t>.</a:t>
            </a:r>
          </a:p>
          <a:p>
            <a:endParaRPr lang="pl-PL" sz="13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548680"/>
            <a:ext cx="7851648" cy="1828800"/>
          </a:xfrm>
        </p:spPr>
        <p:txBody>
          <a:bodyPr/>
          <a:lstStyle/>
          <a:p>
            <a:pPr algn="ctr"/>
            <a:r>
              <a:rPr lang="pl-PL" dirty="0" smtClean="0"/>
              <a:t>Rozdział 2 – Rodzaje źródeł światła</a:t>
            </a:r>
            <a:endParaRPr lang="pl-PL" dirty="0"/>
          </a:p>
        </p:txBody>
      </p:sp>
      <p:sp>
        <p:nvSpPr>
          <p:cNvPr id="4" name="Przycisk akcji: Strona główna 3">
            <a:hlinkClick r:id="" action="ppaction://hlinkshowjump?jump=firstslide" highlightClick="1"/>
          </p:cNvPr>
          <p:cNvSpPr/>
          <p:nvPr/>
        </p:nvSpPr>
        <p:spPr>
          <a:xfrm>
            <a:off x="7596336" y="6021288"/>
            <a:ext cx="504056" cy="53836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zycisk akcji: Do przodu lub Następny 4">
            <a:hlinkClick r:id="" action="ppaction://hlinkshowjump?jump=nextslide" highlightClick="1"/>
          </p:cNvPr>
          <p:cNvSpPr/>
          <p:nvPr/>
        </p:nvSpPr>
        <p:spPr>
          <a:xfrm>
            <a:off x="8172400" y="6021288"/>
            <a:ext cx="576064" cy="53836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zycisk akcji: Wstecz lub Poprzedni 5">
            <a:hlinkClick r:id="" action="ppaction://hlinkshowjump?jump=previousslide" highlightClick="1"/>
          </p:cNvPr>
          <p:cNvSpPr/>
          <p:nvPr/>
        </p:nvSpPr>
        <p:spPr>
          <a:xfrm>
            <a:off x="6948264" y="6021288"/>
            <a:ext cx="576064" cy="53836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hlinkClick r:id="rId2" action="ppaction://hlinksldjump"/>
          </p:cNvPr>
          <p:cNvSpPr/>
          <p:nvPr/>
        </p:nvSpPr>
        <p:spPr>
          <a:xfrm>
            <a:off x="5364088" y="6021288"/>
            <a:ext cx="151216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Spis rozdziałów</a:t>
            </a:r>
            <a:endParaRPr lang="pl-PL" dirty="0"/>
          </a:p>
        </p:txBody>
      </p:sp>
      <p:sp>
        <p:nvSpPr>
          <p:cNvPr id="9" name="Podtytuł 8"/>
          <p:cNvSpPr>
            <a:spLocks noGrp="1"/>
          </p:cNvSpPr>
          <p:nvPr>
            <p:ph type="subTitle" idx="1"/>
          </p:nvPr>
        </p:nvSpPr>
        <p:spPr>
          <a:xfrm>
            <a:off x="642910" y="2857496"/>
            <a:ext cx="7854696" cy="1752600"/>
          </a:xfrm>
        </p:spPr>
        <p:txBody>
          <a:bodyPr>
            <a:noAutofit/>
          </a:bodyPr>
          <a:lstStyle/>
          <a:p>
            <a:r>
              <a:rPr lang="pl-PL" sz="1300" dirty="0" smtClean="0">
                <a:latin typeface="Arial" pitchFamily="34" charset="0"/>
                <a:cs typeface="Arial" pitchFamily="34" charset="0"/>
              </a:rPr>
              <a:t>Jedną z pierwszych udanych konstrukcji lampy, która odniosła komercyjny sukces była skonstruowana w 1876 lampa </a:t>
            </a:r>
            <a:r>
              <a:rPr lang="pl-PL" sz="1300" dirty="0" smtClean="0">
                <a:latin typeface="Arial" pitchFamily="34" charset="0"/>
                <a:cs typeface="Arial" pitchFamily="34" charset="0"/>
                <a:hlinkClick r:id="rId3" tooltip="Paweł Jabłoczkow"/>
              </a:rPr>
              <a:t>Pawła </a:t>
            </a:r>
            <a:r>
              <a:rPr lang="pl-PL" sz="1300" dirty="0" err="1" smtClean="0">
                <a:latin typeface="Arial" pitchFamily="34" charset="0"/>
                <a:cs typeface="Arial" pitchFamily="34" charset="0"/>
                <a:hlinkClick r:id="rId3" tooltip="Paweł Jabłoczkow"/>
              </a:rPr>
              <a:t>Jabłoczkowa</a:t>
            </a:r>
            <a:r>
              <a:rPr lang="pl-PL" sz="1300" dirty="0" smtClean="0">
                <a:latin typeface="Arial" pitchFamily="34" charset="0"/>
                <a:cs typeface="Arial" pitchFamily="34" charset="0"/>
              </a:rPr>
              <a:t>.</a:t>
            </a:r>
          </a:p>
          <a:p>
            <a:r>
              <a:rPr lang="pl-PL" sz="1300" dirty="0" smtClean="0">
                <a:latin typeface="Arial" pitchFamily="34" charset="0"/>
                <a:cs typeface="Arial" pitchFamily="34" charset="0"/>
              </a:rPr>
              <a:t>W lampie łukowej wysoka temperatura łuku powoduje </a:t>
            </a:r>
            <a:r>
              <a:rPr lang="pl-PL" sz="1300" dirty="0" smtClean="0">
                <a:latin typeface="Arial" pitchFamily="34" charset="0"/>
                <a:cs typeface="Arial" pitchFamily="34" charset="0"/>
                <a:hlinkClick r:id="rId4" tooltip="Spalanie"/>
              </a:rPr>
              <a:t>spalanie</a:t>
            </a:r>
            <a:r>
              <a:rPr lang="pl-PL" sz="1300" dirty="0" smtClean="0">
                <a:latin typeface="Arial" pitchFamily="34" charset="0"/>
                <a:cs typeface="Arial" pitchFamily="34" charset="0"/>
              </a:rPr>
              <a:t> się elektrod, co utrudnia uzyskiwanie stabilnego światła. W celu stabilizacji łuku stosowano urządzenia zbliżające do siebie elektrody, lecz były one mało skuteczne i łuki często gasły.</a:t>
            </a:r>
          </a:p>
          <a:p>
            <a:r>
              <a:rPr lang="pl-PL" sz="1300" dirty="0" smtClean="0">
                <a:latin typeface="Arial" pitchFamily="34" charset="0"/>
                <a:cs typeface="Arial" pitchFamily="34" charset="0"/>
              </a:rPr>
              <a:t/>
            </a:r>
            <a:br>
              <a:rPr lang="pl-PL" sz="1300" dirty="0" smtClean="0">
                <a:latin typeface="Arial" pitchFamily="34" charset="0"/>
                <a:cs typeface="Arial" pitchFamily="34" charset="0"/>
              </a:rPr>
            </a:br>
            <a:r>
              <a:rPr lang="pl-PL" sz="1300" dirty="0" smtClean="0">
                <a:latin typeface="Arial" pitchFamily="34" charset="0"/>
                <a:cs typeface="Arial" pitchFamily="34" charset="0"/>
              </a:rPr>
              <a:t>Lampy łukowe były stosowane powszechnie przed wynalezieniem </a:t>
            </a:r>
            <a:r>
              <a:rPr lang="pl-PL" sz="1300" dirty="0" smtClean="0">
                <a:latin typeface="Arial" pitchFamily="34" charset="0"/>
                <a:cs typeface="Arial" pitchFamily="34" charset="0"/>
                <a:hlinkClick r:id="rId5" tooltip="Żarówka"/>
              </a:rPr>
              <a:t>żarówki</a:t>
            </a:r>
            <a:r>
              <a:rPr lang="pl-PL" sz="1300" dirty="0" smtClean="0">
                <a:latin typeface="Arial" pitchFamily="34" charset="0"/>
                <a:cs typeface="Arial" pitchFamily="34" charset="0"/>
              </a:rPr>
              <a:t>. Obecnie stosuje się jeszcze w specjalnych zastosowaniach </a:t>
            </a:r>
            <a:r>
              <a:rPr lang="pl-PL" sz="1300" dirty="0" smtClean="0">
                <a:latin typeface="Arial" pitchFamily="34" charset="0"/>
                <a:cs typeface="Arial" pitchFamily="34" charset="0"/>
                <a:hlinkClick r:id="rId6" tooltip="Ksenonowa lampa łukowa"/>
              </a:rPr>
              <a:t>ksenonowe lampy łukowe</a:t>
            </a:r>
            <a:r>
              <a:rPr lang="pl-PL" sz="1300" dirty="0" smtClean="0">
                <a:latin typeface="Arial" pitchFamily="34" charset="0"/>
                <a:cs typeface="Arial" pitchFamily="34" charset="0"/>
              </a:rPr>
              <a:t> z </a:t>
            </a:r>
            <a:r>
              <a:rPr lang="pl-PL" sz="1300" dirty="0" smtClean="0">
                <a:latin typeface="Arial" pitchFamily="34" charset="0"/>
                <a:cs typeface="Arial" pitchFamily="34" charset="0"/>
                <a:hlinkClick r:id="rId7" tooltip="Wolfram"/>
              </a:rPr>
              <a:t>wolframowymi</a:t>
            </a:r>
            <a:r>
              <a:rPr lang="pl-PL" sz="1300" dirty="0" smtClean="0">
                <a:latin typeface="Arial" pitchFamily="34" charset="0"/>
                <a:cs typeface="Arial" pitchFamily="34" charset="0"/>
              </a:rPr>
              <a:t> elektrodami w zastosowaniach gdzie wymagana jest bardzo duża </a:t>
            </a:r>
            <a:r>
              <a:rPr lang="pl-PL" sz="1300" dirty="0" smtClean="0">
                <a:latin typeface="Arial" pitchFamily="34" charset="0"/>
                <a:cs typeface="Arial" pitchFamily="34" charset="0"/>
                <a:hlinkClick r:id="rId8" tooltip="Luminancja"/>
              </a:rPr>
              <a:t>luminancja</a:t>
            </a:r>
            <a:r>
              <a:rPr lang="pl-PL" sz="1300" dirty="0" smtClean="0">
                <a:latin typeface="Arial" pitchFamily="34" charset="0"/>
                <a:cs typeface="Arial" pitchFamily="34" charset="0"/>
              </a:rPr>
              <a:t> np. projektorach </a:t>
            </a:r>
            <a:r>
              <a:rPr lang="pl-PL" sz="1300" dirty="0" smtClean="0">
                <a:latin typeface="Arial" pitchFamily="34" charset="0"/>
                <a:cs typeface="Arial" pitchFamily="34" charset="0"/>
                <a:hlinkClick r:id="rId9" tooltip="IMAX"/>
              </a:rPr>
              <a:t>IMAX</a:t>
            </a:r>
            <a:r>
              <a:rPr lang="pl-PL" sz="1300" dirty="0" smtClean="0">
                <a:latin typeface="Arial" pitchFamily="34" charset="0"/>
                <a:cs typeface="Arial" pitchFamily="34" charset="0"/>
              </a:rPr>
              <a:t>. Rtęciowe i ksenonowe lampy łukowe wykorzystywane są też powszechnie jako źródło światła (z </a:t>
            </a:r>
            <a:r>
              <a:rPr lang="pl-PL" sz="1300" dirty="0" smtClean="0">
                <a:latin typeface="Arial" pitchFamily="34" charset="0"/>
                <a:cs typeface="Arial" pitchFamily="34" charset="0"/>
                <a:hlinkClick r:id="rId10" tooltip="Ultrafiolet"/>
              </a:rPr>
              <a:t>UV</a:t>
            </a:r>
            <a:r>
              <a:rPr lang="pl-PL" sz="1300" dirty="0" smtClean="0">
                <a:latin typeface="Arial" pitchFamily="34" charset="0"/>
                <a:cs typeface="Arial" pitchFamily="34" charset="0"/>
              </a:rPr>
              <a:t> włącznie) w </a:t>
            </a:r>
            <a:r>
              <a:rPr lang="pl-PL" sz="1300" dirty="0" smtClean="0">
                <a:latin typeface="Arial" pitchFamily="34" charset="0"/>
                <a:cs typeface="Arial" pitchFamily="34" charset="0"/>
                <a:hlinkClick r:id="rId11" tooltip="Mikroskop fluorescencyjny"/>
              </a:rPr>
              <a:t>mikroskopie fluorescencyjnym</a:t>
            </a:r>
            <a:r>
              <a:rPr lang="pl-PL" sz="1300" dirty="0" smtClean="0">
                <a:latin typeface="Arial" pitchFamily="34" charset="0"/>
                <a:cs typeface="Arial" pitchFamily="34" charset="0"/>
              </a:rPr>
              <a:t>. Ideę wytwarzania światła w wyniku przepływu prądu elektrycznego w gazach wykorzystano w </a:t>
            </a:r>
            <a:r>
              <a:rPr lang="pl-PL" sz="1300" dirty="0" smtClean="0">
                <a:latin typeface="Arial" pitchFamily="34" charset="0"/>
                <a:cs typeface="Arial" pitchFamily="34" charset="0"/>
                <a:hlinkClick r:id="rId12" tooltip="Lampa wyładowcza"/>
              </a:rPr>
              <a:t>lampach wyładowczych</a:t>
            </a:r>
            <a:r>
              <a:rPr lang="pl-PL" sz="1300" dirty="0" smtClean="0">
                <a:latin typeface="Arial" pitchFamily="34" charset="0"/>
                <a:cs typeface="Arial" pitchFamily="34" charset="0"/>
              </a:rPr>
              <a:t>, w których komora łukowa zamknięta jest w szczelnej bańce wypełnionej mieszaniną gazów. </a:t>
            </a:r>
            <a:r>
              <a:rPr lang="pl-PL" sz="1300" dirty="0" err="1" smtClean="0">
                <a:latin typeface="Arial" pitchFamily="34" charset="0"/>
                <a:cs typeface="Arial" pitchFamily="34" charset="0"/>
              </a:rPr>
              <a:t>Brak</a:t>
            </a:r>
            <a:r>
              <a:rPr lang="pl-PL" sz="1300" dirty="0" err="1" smtClean="0">
                <a:latin typeface="Arial" pitchFamily="34" charset="0"/>
                <a:cs typeface="Arial" pitchFamily="34" charset="0"/>
                <a:hlinkClick r:id="rId13" tooltip="Tlen"/>
              </a:rPr>
              <a:t>tlenu</a:t>
            </a:r>
            <a:r>
              <a:rPr lang="pl-PL" sz="1300" dirty="0" smtClean="0">
                <a:latin typeface="Arial" pitchFamily="34" charset="0"/>
                <a:cs typeface="Arial" pitchFamily="34" charset="0"/>
              </a:rPr>
              <a:t> w procesie żarzenia się łuku zabezpiecza </a:t>
            </a:r>
            <a:r>
              <a:rPr lang="pl-PL" sz="1300" dirty="0" smtClean="0">
                <a:latin typeface="Arial" pitchFamily="34" charset="0"/>
                <a:cs typeface="Arial" pitchFamily="34" charset="0"/>
                <a:hlinkClick r:id="rId14" tooltip="Elektroda"/>
              </a:rPr>
              <a:t>elektrody</a:t>
            </a:r>
            <a:r>
              <a:rPr lang="pl-PL" sz="1300" dirty="0" smtClean="0">
                <a:latin typeface="Arial" pitchFamily="34" charset="0"/>
                <a:cs typeface="Arial" pitchFamily="34" charset="0"/>
              </a:rPr>
              <a:t> przed </a:t>
            </a:r>
            <a:r>
              <a:rPr lang="pl-PL" sz="1300" dirty="0" smtClean="0">
                <a:latin typeface="Arial" pitchFamily="34" charset="0"/>
                <a:cs typeface="Arial" pitchFamily="34" charset="0"/>
                <a:hlinkClick r:id="rId15" tooltip="Utlenianie"/>
              </a:rPr>
              <a:t>utlenianiem</a:t>
            </a:r>
            <a:r>
              <a:rPr lang="pl-PL" sz="1300" dirty="0" smtClean="0">
                <a:latin typeface="Arial" pitchFamily="34" charset="0"/>
                <a:cs typeface="Arial" pitchFamily="34" charset="0"/>
              </a:rPr>
              <a:t> się, znacznie mniejsze ciśnienie gazu zwiększa długość łuku i przeciwdziała zużyciu elektrod.</a:t>
            </a:r>
          </a:p>
          <a:p>
            <a:endParaRPr lang="pl-PL" sz="13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548680"/>
            <a:ext cx="7851648" cy="1828800"/>
          </a:xfrm>
        </p:spPr>
        <p:txBody>
          <a:bodyPr/>
          <a:lstStyle/>
          <a:p>
            <a:pPr algn="ctr"/>
            <a:r>
              <a:rPr lang="pl-PL" dirty="0" smtClean="0"/>
              <a:t>Rozdział 2 – Rodzaje źródeł światła</a:t>
            </a:r>
            <a:endParaRPr lang="pl-PL" dirty="0"/>
          </a:p>
        </p:txBody>
      </p:sp>
      <p:sp>
        <p:nvSpPr>
          <p:cNvPr id="4" name="Przycisk akcji: Strona główna 3">
            <a:hlinkClick r:id="" action="ppaction://hlinkshowjump?jump=firstslide" highlightClick="1"/>
          </p:cNvPr>
          <p:cNvSpPr/>
          <p:nvPr/>
        </p:nvSpPr>
        <p:spPr>
          <a:xfrm>
            <a:off x="7596336" y="6021288"/>
            <a:ext cx="504056" cy="53836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zycisk akcji: Do przodu lub Następny 4">
            <a:hlinkClick r:id="" action="ppaction://hlinkshowjump?jump=nextslide" highlightClick="1"/>
          </p:cNvPr>
          <p:cNvSpPr/>
          <p:nvPr/>
        </p:nvSpPr>
        <p:spPr>
          <a:xfrm>
            <a:off x="8172400" y="6021288"/>
            <a:ext cx="576064" cy="53836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zycisk akcji: Wstecz lub Poprzedni 5">
            <a:hlinkClick r:id="" action="ppaction://hlinkshowjump?jump=previousslide" highlightClick="1"/>
          </p:cNvPr>
          <p:cNvSpPr/>
          <p:nvPr/>
        </p:nvSpPr>
        <p:spPr>
          <a:xfrm>
            <a:off x="6948264" y="6021288"/>
            <a:ext cx="576064" cy="53836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hlinkClick r:id="rId2" action="ppaction://hlinksldjump"/>
          </p:cNvPr>
          <p:cNvSpPr/>
          <p:nvPr/>
        </p:nvSpPr>
        <p:spPr>
          <a:xfrm>
            <a:off x="5364088" y="6021288"/>
            <a:ext cx="151216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Spis rozdziałów</a:t>
            </a:r>
            <a:endParaRPr lang="pl-PL" dirty="0"/>
          </a:p>
        </p:txBody>
      </p:sp>
      <p:sp>
        <p:nvSpPr>
          <p:cNvPr id="9" name="Podtytuł 8"/>
          <p:cNvSpPr>
            <a:spLocks noGrp="1"/>
          </p:cNvSpPr>
          <p:nvPr>
            <p:ph type="subTitle" idx="1"/>
          </p:nvPr>
        </p:nvSpPr>
        <p:spPr/>
        <p:txBody>
          <a:bodyPr/>
          <a:lstStyle/>
          <a:p>
            <a:endParaRPr lang="pl-PL" dirty="0"/>
          </a:p>
        </p:txBody>
      </p:sp>
      <p:pic>
        <p:nvPicPr>
          <p:cNvPr id="8" name="Obraz 7" descr="lampa łukowa.jpg"/>
          <p:cNvPicPr>
            <a:picLocks noChangeAspect="1"/>
          </p:cNvPicPr>
          <p:nvPr/>
        </p:nvPicPr>
        <p:blipFill>
          <a:blip r:embed="rId3" cstate="print"/>
          <a:stretch>
            <a:fillRect/>
          </a:stretch>
        </p:blipFill>
        <p:spPr>
          <a:xfrm>
            <a:off x="2071670" y="2500306"/>
            <a:ext cx="4191021" cy="3143266"/>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548680"/>
            <a:ext cx="7851648" cy="1828800"/>
          </a:xfrm>
        </p:spPr>
        <p:txBody>
          <a:bodyPr/>
          <a:lstStyle/>
          <a:p>
            <a:pPr algn="ctr"/>
            <a:r>
              <a:rPr lang="pl-PL" dirty="0" smtClean="0"/>
              <a:t>Rozdział 2 – Rodzaje źródeł światła</a:t>
            </a:r>
            <a:endParaRPr lang="pl-PL" dirty="0"/>
          </a:p>
        </p:txBody>
      </p:sp>
      <p:sp>
        <p:nvSpPr>
          <p:cNvPr id="4" name="Przycisk akcji: Strona główna 3">
            <a:hlinkClick r:id="" action="ppaction://hlinkshowjump?jump=firstslide" highlightClick="1"/>
          </p:cNvPr>
          <p:cNvSpPr/>
          <p:nvPr/>
        </p:nvSpPr>
        <p:spPr>
          <a:xfrm>
            <a:off x="7596336" y="6021288"/>
            <a:ext cx="504056" cy="53836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zycisk akcji: Do przodu lub Następny 4">
            <a:hlinkClick r:id="" action="ppaction://hlinkshowjump?jump=nextslide" highlightClick="1"/>
          </p:cNvPr>
          <p:cNvSpPr/>
          <p:nvPr/>
        </p:nvSpPr>
        <p:spPr>
          <a:xfrm>
            <a:off x="8172400" y="6021288"/>
            <a:ext cx="576064" cy="53836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zycisk akcji: Wstecz lub Poprzedni 5">
            <a:hlinkClick r:id="" action="ppaction://hlinkshowjump?jump=previousslide" highlightClick="1"/>
          </p:cNvPr>
          <p:cNvSpPr/>
          <p:nvPr/>
        </p:nvSpPr>
        <p:spPr>
          <a:xfrm>
            <a:off x="6948264" y="6021288"/>
            <a:ext cx="576064" cy="53836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hlinkClick r:id="rId2" action="ppaction://hlinksldjump"/>
          </p:cNvPr>
          <p:cNvSpPr/>
          <p:nvPr/>
        </p:nvSpPr>
        <p:spPr>
          <a:xfrm>
            <a:off x="5364088" y="6021288"/>
            <a:ext cx="151216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Spis rozdziałów</a:t>
            </a:r>
            <a:endParaRPr lang="pl-PL" dirty="0"/>
          </a:p>
        </p:txBody>
      </p:sp>
      <p:sp>
        <p:nvSpPr>
          <p:cNvPr id="9" name="Podtytuł 8"/>
          <p:cNvSpPr>
            <a:spLocks noGrp="1"/>
          </p:cNvSpPr>
          <p:nvPr>
            <p:ph type="subTitle" idx="1"/>
          </p:nvPr>
        </p:nvSpPr>
        <p:spPr>
          <a:xfrm>
            <a:off x="500034" y="3071810"/>
            <a:ext cx="7854696" cy="1752600"/>
          </a:xfrm>
        </p:spPr>
        <p:txBody>
          <a:bodyPr>
            <a:noAutofit/>
          </a:bodyPr>
          <a:lstStyle/>
          <a:p>
            <a:r>
              <a:rPr lang="pl-PL" sz="1300" b="1" dirty="0" smtClean="0">
                <a:latin typeface="Arial" pitchFamily="34" charset="0"/>
                <a:cs typeface="Arial" pitchFamily="34" charset="0"/>
              </a:rPr>
              <a:t>Wysokociśnieniowa lampa rtęciowa (pot. rtęciówka)</a:t>
            </a:r>
            <a:r>
              <a:rPr lang="pl-PL" sz="1300" dirty="0" smtClean="0">
                <a:latin typeface="Arial" pitchFamily="34" charset="0"/>
                <a:cs typeface="Arial" pitchFamily="34" charset="0"/>
              </a:rPr>
              <a:t> – rodzaj </a:t>
            </a:r>
            <a:r>
              <a:rPr lang="pl-PL" sz="1300" dirty="0" smtClean="0">
                <a:latin typeface="Arial" pitchFamily="34" charset="0"/>
                <a:cs typeface="Arial" pitchFamily="34" charset="0"/>
                <a:hlinkClick r:id="rId3" tooltip="Lampa wyładowcza"/>
              </a:rPr>
              <a:t>lampy wyładowczej</a:t>
            </a:r>
            <a:r>
              <a:rPr lang="pl-PL" sz="1300" dirty="0" smtClean="0">
                <a:latin typeface="Arial" pitchFamily="34" charset="0"/>
                <a:cs typeface="Arial" pitchFamily="34" charset="0"/>
              </a:rPr>
              <a:t>, w której </a:t>
            </a:r>
            <a:r>
              <a:rPr lang="pl-PL" sz="1300" dirty="0" smtClean="0">
                <a:latin typeface="Arial" pitchFamily="34" charset="0"/>
                <a:cs typeface="Arial" pitchFamily="34" charset="0"/>
                <a:hlinkClick r:id="rId4" tooltip="Światło"/>
              </a:rPr>
              <a:t>światło</a:t>
            </a:r>
            <a:r>
              <a:rPr lang="pl-PL" sz="1300" dirty="0" smtClean="0">
                <a:latin typeface="Arial" pitchFamily="34" charset="0"/>
                <a:cs typeface="Arial" pitchFamily="34" charset="0"/>
              </a:rPr>
              <a:t> powstaje dzięki </a:t>
            </a:r>
            <a:r>
              <a:rPr lang="pl-PL" sz="1300" dirty="0" smtClean="0">
                <a:latin typeface="Arial" pitchFamily="34" charset="0"/>
                <a:cs typeface="Arial" pitchFamily="34" charset="0"/>
                <a:hlinkClick r:id="rId5" tooltip="Wyładowanie elektryczne"/>
              </a:rPr>
              <a:t>wyładowaniu elektrycznemu</a:t>
            </a:r>
            <a:r>
              <a:rPr lang="pl-PL" sz="1300" dirty="0" smtClean="0">
                <a:latin typeface="Arial" pitchFamily="34" charset="0"/>
                <a:cs typeface="Arial" pitchFamily="34" charset="0"/>
              </a:rPr>
              <a:t> w parach </a:t>
            </a:r>
            <a:r>
              <a:rPr lang="pl-PL" sz="1300" dirty="0" smtClean="0">
                <a:latin typeface="Arial" pitchFamily="34" charset="0"/>
                <a:cs typeface="Arial" pitchFamily="34" charset="0"/>
                <a:hlinkClick r:id="rId6" tooltip="Rtęć"/>
              </a:rPr>
              <a:t>rtęci</a:t>
            </a:r>
            <a:r>
              <a:rPr lang="pl-PL" sz="1300" dirty="0" smtClean="0">
                <a:latin typeface="Arial" pitchFamily="34" charset="0"/>
                <a:cs typeface="Arial" pitchFamily="34" charset="0"/>
              </a:rPr>
              <a:t>. W odróżnieniu od niskoprężnych lamp rtęciowych zwanych potocznie </a:t>
            </a:r>
            <a:r>
              <a:rPr lang="pl-PL" sz="1300" dirty="0" smtClean="0">
                <a:latin typeface="Arial" pitchFamily="34" charset="0"/>
                <a:cs typeface="Arial" pitchFamily="34" charset="0"/>
                <a:hlinkClick r:id="rId7" tooltip="Świetlówka"/>
              </a:rPr>
              <a:t>świetlówkami</a:t>
            </a:r>
            <a:r>
              <a:rPr lang="pl-PL" sz="1300" dirty="0" smtClean="0">
                <a:latin typeface="Arial" pitchFamily="34" charset="0"/>
                <a:cs typeface="Arial" pitchFamily="34" charset="0"/>
              </a:rPr>
              <a:t>, w których następuje </a:t>
            </a:r>
            <a:r>
              <a:rPr lang="pl-PL" sz="1300" dirty="0" smtClean="0">
                <a:latin typeface="Arial" pitchFamily="34" charset="0"/>
                <a:cs typeface="Arial" pitchFamily="34" charset="0"/>
                <a:hlinkClick r:id="rId8" tooltip="Wyładowanie jarzeniowe"/>
              </a:rPr>
              <a:t>wyładowanie jarzeniowe</a:t>
            </a:r>
            <a:r>
              <a:rPr lang="pl-PL" sz="1300" dirty="0" smtClean="0">
                <a:latin typeface="Arial" pitchFamily="34" charset="0"/>
                <a:cs typeface="Arial" pitchFamily="34" charset="0"/>
              </a:rPr>
              <a:t>, w wysokociśnieniowych lampach rtęciowych zachodzi </a:t>
            </a:r>
            <a:r>
              <a:rPr lang="pl-PL" sz="1300" dirty="0" smtClean="0">
                <a:latin typeface="Arial" pitchFamily="34" charset="0"/>
                <a:cs typeface="Arial" pitchFamily="34" charset="0"/>
                <a:hlinkClick r:id="rId9" tooltip="Łuk elektryczny"/>
              </a:rPr>
              <a:t>wyładowanie łukowe</a:t>
            </a:r>
            <a:r>
              <a:rPr lang="pl-PL" sz="1300" dirty="0" smtClean="0">
                <a:latin typeface="Arial" pitchFamily="34" charset="0"/>
                <a:cs typeface="Arial" pitchFamily="34" charset="0"/>
              </a:rPr>
              <a:t>. Lampa tego rodzaju była wynalazkiem amerykańskiego inżyniera </a:t>
            </a:r>
            <a:r>
              <a:rPr lang="pl-PL" sz="1300" dirty="0" smtClean="0">
                <a:latin typeface="Arial" pitchFamily="34" charset="0"/>
                <a:cs typeface="Arial" pitchFamily="34" charset="0"/>
                <a:hlinkClick r:id="rId10" tooltip="Peter Cooper Hewitt (strona nie istnieje)"/>
              </a:rPr>
              <a:t>Petera Hewitta</a:t>
            </a:r>
            <a:r>
              <a:rPr lang="pl-PL" sz="1300" dirty="0" smtClean="0">
                <a:latin typeface="Arial" pitchFamily="34" charset="0"/>
                <a:cs typeface="Arial" pitchFamily="34" charset="0"/>
              </a:rPr>
              <a:t>.</a:t>
            </a:r>
          </a:p>
          <a:p>
            <a:r>
              <a:rPr lang="pl-PL" sz="1300" dirty="0" smtClean="0">
                <a:latin typeface="Arial" pitchFamily="34" charset="0"/>
                <a:cs typeface="Arial" pitchFamily="34" charset="0"/>
              </a:rPr>
              <a:t>Właściwym źródłem promieniowania jest umieszczony wewnątrz lampy </a:t>
            </a:r>
            <a:r>
              <a:rPr lang="pl-PL" sz="1300" dirty="0" err="1" smtClean="0">
                <a:latin typeface="Arial" pitchFamily="34" charset="0"/>
                <a:cs typeface="Arial" pitchFamily="34" charset="0"/>
                <a:hlinkClick r:id="rId11" tooltip="Jarznik"/>
              </a:rPr>
              <a:t>jarznik</a:t>
            </a:r>
            <a:r>
              <a:rPr lang="pl-PL" sz="1300" dirty="0" smtClean="0">
                <a:latin typeface="Arial" pitchFamily="34" charset="0"/>
                <a:cs typeface="Arial" pitchFamily="34" charset="0"/>
              </a:rPr>
              <a:t>. Jest to zamknięta rurka ze </a:t>
            </a:r>
            <a:r>
              <a:rPr lang="pl-PL" sz="1300" dirty="0" smtClean="0">
                <a:latin typeface="Arial" pitchFamily="34" charset="0"/>
                <a:cs typeface="Arial" pitchFamily="34" charset="0"/>
                <a:hlinkClick r:id="rId12" tooltip="Szkło kwarcowe"/>
              </a:rPr>
              <a:t>szkła kwarcowego</a:t>
            </a:r>
            <a:r>
              <a:rPr lang="pl-PL" sz="1300" dirty="0" smtClean="0">
                <a:latin typeface="Arial" pitchFamily="34" charset="0"/>
                <a:cs typeface="Arial" pitchFamily="34" charset="0"/>
              </a:rPr>
              <a:t> z wyprowadzonymi na zewnątrz </a:t>
            </a:r>
            <a:r>
              <a:rPr lang="pl-PL" sz="1300" dirty="0" err="1" smtClean="0">
                <a:latin typeface="Arial" pitchFamily="34" charset="0"/>
                <a:cs typeface="Arial" pitchFamily="34" charset="0"/>
              </a:rPr>
              <a:t>dwiema</a:t>
            </a:r>
            <a:r>
              <a:rPr lang="pl-PL" sz="1300" dirty="0" err="1" smtClean="0">
                <a:latin typeface="Arial" pitchFamily="34" charset="0"/>
                <a:cs typeface="Arial" pitchFamily="34" charset="0"/>
                <a:hlinkClick r:id="rId13" tooltip="Elektroda"/>
              </a:rPr>
              <a:t>elektrodami</a:t>
            </a:r>
            <a:r>
              <a:rPr lang="pl-PL" sz="1300" dirty="0" smtClean="0">
                <a:latin typeface="Arial" pitchFamily="34" charset="0"/>
                <a:cs typeface="Arial" pitchFamily="34" charset="0"/>
              </a:rPr>
              <a:t> głównymi i jedną lub dwiema elektrodami pomocniczymi, zawierająca </a:t>
            </a:r>
            <a:r>
              <a:rPr lang="pl-PL" sz="1300" dirty="0" smtClean="0">
                <a:latin typeface="Arial" pitchFamily="34" charset="0"/>
                <a:cs typeface="Arial" pitchFamily="34" charset="0"/>
                <a:hlinkClick r:id="rId14" tooltip="Argon"/>
              </a:rPr>
              <a:t>argon</a:t>
            </a:r>
            <a:r>
              <a:rPr lang="pl-PL" sz="1300" dirty="0" smtClean="0">
                <a:latin typeface="Arial" pitchFamily="34" charset="0"/>
                <a:cs typeface="Arial" pitchFamily="34" charset="0"/>
              </a:rPr>
              <a:t> oraz </a:t>
            </a:r>
            <a:r>
              <a:rPr lang="pl-PL" sz="1300" dirty="0" smtClean="0">
                <a:latin typeface="Arial" pitchFamily="34" charset="0"/>
                <a:cs typeface="Arial" pitchFamily="34" charset="0"/>
                <a:hlinkClick r:id="rId6" tooltip="Rtęć"/>
              </a:rPr>
              <a:t>rtęć</a:t>
            </a:r>
            <a:r>
              <a:rPr lang="pl-PL" sz="1300" dirty="0" smtClean="0">
                <a:latin typeface="Arial" pitchFamily="34" charset="0"/>
                <a:cs typeface="Arial" pitchFamily="34" charset="0"/>
              </a:rPr>
              <a:t>. W </a:t>
            </a:r>
            <a:r>
              <a:rPr lang="pl-PL" sz="1300" dirty="0" smtClean="0">
                <a:latin typeface="Arial" pitchFamily="34" charset="0"/>
                <a:cs typeface="Arial" pitchFamily="34" charset="0"/>
                <a:hlinkClick r:id="rId15" tooltip="Temperatura pokojowa"/>
              </a:rPr>
              <a:t>temperaturze pokojowej</a:t>
            </a:r>
            <a:r>
              <a:rPr lang="pl-PL" sz="1300" dirty="0" smtClean="0">
                <a:latin typeface="Arial" pitchFamily="34" charset="0"/>
                <a:cs typeface="Arial" pitchFamily="34" charset="0"/>
              </a:rPr>
              <a:t> prawie cała rtęć tworzy osadzone na ścianach </a:t>
            </a:r>
            <a:r>
              <a:rPr lang="pl-PL" sz="1300" dirty="0" err="1" smtClean="0">
                <a:latin typeface="Arial" pitchFamily="34" charset="0"/>
                <a:cs typeface="Arial" pitchFamily="34" charset="0"/>
              </a:rPr>
              <a:t>jarznika</a:t>
            </a:r>
            <a:r>
              <a:rPr lang="pl-PL" sz="1300" dirty="0" smtClean="0">
                <a:latin typeface="Arial" pitchFamily="34" charset="0"/>
                <a:cs typeface="Arial" pitchFamily="34" charset="0"/>
              </a:rPr>
              <a:t> krople. Pod wpływem napięcia ok. 180 </a:t>
            </a:r>
            <a:r>
              <a:rPr lang="pl-PL" sz="1300" dirty="0" smtClean="0">
                <a:latin typeface="Arial" pitchFamily="34" charset="0"/>
                <a:cs typeface="Arial" pitchFamily="34" charset="0"/>
                <a:hlinkClick r:id="rId16" tooltip="Wolt"/>
              </a:rPr>
              <a:t>woltów</a:t>
            </a:r>
            <a:r>
              <a:rPr lang="pl-PL" sz="1300" dirty="0" smtClean="0">
                <a:latin typeface="Arial" pitchFamily="34" charset="0"/>
                <a:cs typeface="Arial" pitchFamily="34" charset="0"/>
              </a:rPr>
              <a:t> pomiędzy jedną z elektrod głównych a elektrodą pomocniczą (podłączoną szeregowo z rezystorem zapłonowym), następuje </a:t>
            </a:r>
            <a:r>
              <a:rPr lang="pl-PL" sz="1300" dirty="0" smtClean="0">
                <a:latin typeface="Arial" pitchFamily="34" charset="0"/>
                <a:cs typeface="Arial" pitchFamily="34" charset="0"/>
                <a:hlinkClick r:id="rId8" tooltip="Wyładowanie jarzeniowe"/>
              </a:rPr>
              <a:t>wyładowanie jarzeniowe</a:t>
            </a:r>
            <a:r>
              <a:rPr lang="pl-PL" sz="1300" dirty="0" smtClean="0">
                <a:latin typeface="Arial" pitchFamily="34" charset="0"/>
                <a:cs typeface="Arial" pitchFamily="34" charset="0"/>
              </a:rPr>
              <a:t> (nazywane również </a:t>
            </a:r>
            <a:r>
              <a:rPr lang="pl-PL" sz="1300" i="1" dirty="0" smtClean="0">
                <a:latin typeface="Arial" pitchFamily="34" charset="0"/>
                <a:cs typeface="Arial" pitchFamily="34" charset="0"/>
              </a:rPr>
              <a:t>wyładowaniem tlącym</a:t>
            </a:r>
            <a:r>
              <a:rPr lang="pl-PL" sz="1300" dirty="0" smtClean="0">
                <a:latin typeface="Arial" pitchFamily="34" charset="0"/>
                <a:cs typeface="Arial" pitchFamily="34" charset="0"/>
              </a:rPr>
              <a:t>) w argonie. Wyładowanie to powoduje rozgrzanie gazu i odparowywanie znajdującej się w </a:t>
            </a:r>
            <a:r>
              <a:rPr lang="pl-PL" sz="1300" dirty="0" err="1" smtClean="0">
                <a:latin typeface="Arial" pitchFamily="34" charset="0"/>
                <a:cs typeface="Arial" pitchFamily="34" charset="0"/>
              </a:rPr>
              <a:t>jarzniku</a:t>
            </a:r>
            <a:r>
              <a:rPr lang="pl-PL" sz="1300" dirty="0" smtClean="0">
                <a:latin typeface="Arial" pitchFamily="34" charset="0"/>
                <a:cs typeface="Arial" pitchFamily="34" charset="0"/>
              </a:rPr>
              <a:t> rtęci.</a:t>
            </a:r>
            <a:endParaRPr lang="pl-PL" sz="13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zepływ">
  <a:themeElements>
    <a:clrScheme name="Przepły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rzepły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rzepły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195</TotalTime>
  <Words>366</Words>
  <Application>Microsoft Office PowerPoint</Application>
  <PresentationFormat>Pokaz na ekranie (4:3)</PresentationFormat>
  <Paragraphs>79</Paragraphs>
  <Slides>25</Slides>
  <Notes>0</Notes>
  <HiddenSlides>0</HiddenSlides>
  <MMClips>0</MMClips>
  <ScaleCrop>false</ScaleCrop>
  <HeadingPairs>
    <vt:vector size="4" baseType="variant">
      <vt:variant>
        <vt:lpstr>Motyw</vt:lpstr>
      </vt:variant>
      <vt:variant>
        <vt:i4>1</vt:i4>
      </vt:variant>
      <vt:variant>
        <vt:lpstr>Tytuły slajdów</vt:lpstr>
      </vt:variant>
      <vt:variant>
        <vt:i4>25</vt:i4>
      </vt:variant>
    </vt:vector>
  </HeadingPairs>
  <TitlesOfParts>
    <vt:vector size="26" baseType="lpstr">
      <vt:lpstr>Przepływ</vt:lpstr>
      <vt:lpstr>Projektory</vt:lpstr>
      <vt:lpstr>Wstęp</vt:lpstr>
      <vt:lpstr>Spis treści</vt:lpstr>
      <vt:lpstr>Rozdział 1 – Główne informacje</vt:lpstr>
      <vt:lpstr>Rozdział 1 – Główne informacje</vt:lpstr>
      <vt:lpstr>Rozdział 2 – Rodzaje źródeł światła</vt:lpstr>
      <vt:lpstr>Rozdział 2 – Rodzaje źródeł światła</vt:lpstr>
      <vt:lpstr>Rozdział 2 – Rodzaje źródeł światła</vt:lpstr>
      <vt:lpstr>Rozdział 2 – Rodzaje źródeł światła</vt:lpstr>
      <vt:lpstr>Rozdział 2 – Rodzaje źródeł światła</vt:lpstr>
      <vt:lpstr>Rozdział 2 – Rodzaje źródeł światła</vt:lpstr>
      <vt:lpstr>Rozdział 2 – Rodzaje źródeł światła</vt:lpstr>
      <vt:lpstr>Rozdział 2 – Rodzaje źródeł światła</vt:lpstr>
      <vt:lpstr>Rozdział 2 – Rodzaje źródeł światła</vt:lpstr>
      <vt:lpstr>Rozdział 2 – Rodzaje źródeł światła</vt:lpstr>
      <vt:lpstr>Rozdział 2 – Rodzaje źródeł światła</vt:lpstr>
      <vt:lpstr>Rozdział 3 - Podłączenia </vt:lpstr>
      <vt:lpstr>Rozdział 3 - Podłączenia </vt:lpstr>
      <vt:lpstr>Rozdział 3 - Podłączenia </vt:lpstr>
      <vt:lpstr>Rozdział 3 - Podłączenia </vt:lpstr>
      <vt:lpstr>Rozdział 3 - Podłączenia </vt:lpstr>
      <vt:lpstr>Rozdział 3 - Podłączenia </vt:lpstr>
      <vt:lpstr>Rozdział 3 - Podłączenia </vt:lpstr>
      <vt:lpstr>Rozdział 3 - Podłączenia </vt:lpstr>
      <vt:lpstr>Rozdział 3 - Podłączenia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Wstęp</dc:title>
  <dc:creator>uczen01</dc:creator>
  <cp:lastModifiedBy>Rysiek jach</cp:lastModifiedBy>
  <cp:revision>34</cp:revision>
  <dcterms:created xsi:type="dcterms:W3CDTF">2015-03-30T10:46:24Z</dcterms:created>
  <dcterms:modified xsi:type="dcterms:W3CDTF">2015-04-26T17:54:35Z</dcterms:modified>
</cp:coreProperties>
</file>